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77" r:id="rId5"/>
    <p:sldId id="279" r:id="rId6"/>
    <p:sldId id="303" r:id="rId7"/>
    <p:sldId id="302" r:id="rId8"/>
    <p:sldId id="301" r:id="rId9"/>
    <p:sldId id="300" r:id="rId10"/>
    <p:sldId id="294" r:id="rId11"/>
    <p:sldId id="295" r:id="rId12"/>
    <p:sldId id="29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AC0270C-D49D-4263-A931-11DA50125CE3}">
          <p14:sldIdLst>
            <p14:sldId id="277"/>
            <p14:sldId id="279"/>
          </p14:sldIdLst>
        </p14:section>
        <p14:section name="Presentation Content" id="{B68A718F-4B38-498B-93BF-887CDF03FC64}">
          <p14:sldIdLst>
            <p14:sldId id="303"/>
            <p14:sldId id="302"/>
            <p14:sldId id="301"/>
            <p14:sldId id="300"/>
            <p14:sldId id="294"/>
            <p14:sldId id="295"/>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7C051-8F4E-ACFB-2A94-7DC7767DDC04}" v="82" dt="2024-02-23T18:00:17.781"/>
    <p1510:client id="{83274976-3B4F-41D1-80BD-A9E71E353ED0}" v="12" dt="2024-02-23T17:34:29.417"/>
    <p1510:client id="{9FDAC0F7-3E6C-45CB-8214-4C184D0D61DC}" v="1" dt="2024-02-23T18:13:11.107"/>
    <p1510:client id="{C1BFE9F4-1DD3-4F6D-80E7-CBD554A182B5}" vWet="4" dt="2024-02-23T17:57:33.9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5913B8-1B98-4469-BEED-14CF08221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ACF2BD-2FE5-43B2-8085-C6CDE78164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80483-F0DF-47DD-A444-98555015B4F4}" type="datetimeFigureOut">
              <a:rPr lang="en-US" smtClean="0"/>
              <a:t>3/11/2024</a:t>
            </a:fld>
            <a:endParaRPr lang="en-US"/>
          </a:p>
        </p:txBody>
      </p:sp>
      <p:sp>
        <p:nvSpPr>
          <p:cNvPr id="4" name="Footer Placeholder 3">
            <a:extLst>
              <a:ext uri="{FF2B5EF4-FFF2-40B4-BE49-F238E27FC236}">
                <a16:creationId xmlns:a16="http://schemas.microsoft.com/office/drawing/2014/main" id="{CFB3A712-87AC-4712-AD13-AFB566AEDF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1705E3-5AC5-415F-AF52-DCBBFF8D8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0F2A0-6ED4-4CBA-A889-76A2E3908A2B}" type="slidenum">
              <a:rPr lang="en-US" smtClean="0"/>
              <a:t>‹#›</a:t>
            </a:fld>
            <a:endParaRPr lang="en-US"/>
          </a:p>
        </p:txBody>
      </p:sp>
    </p:spTree>
    <p:extLst>
      <p:ext uri="{BB962C8B-B14F-4D97-AF65-F5344CB8AC3E}">
        <p14:creationId xmlns:p14="http://schemas.microsoft.com/office/powerpoint/2010/main" val="4083076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9FC7E-4E06-43DB-B428-FC3C1D17C6D9}" type="datetimeFigureOut">
              <a:rPr lang="en-US" smtClean="0"/>
              <a:t>3/11/2024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4746-A893-4459-8BB2-1D7DFF5C77A2}" type="slidenum">
              <a:rPr lang="en-US" smtClean="0"/>
              <a:t>‹#›</a:t>
            </a:fld>
            <a:endParaRPr lang="en-US"/>
          </a:p>
        </p:txBody>
      </p:sp>
    </p:spTree>
    <p:extLst>
      <p:ext uri="{BB962C8B-B14F-4D97-AF65-F5344CB8AC3E}">
        <p14:creationId xmlns:p14="http://schemas.microsoft.com/office/powerpoint/2010/main" val="203560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plan was developed in 2022 in response to the escalating rates of opioid overdoses and deaths in Nevada, mirroring similar efforts across the United States to combat the opioid epidemic.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Like many other states, Nevada began experiencing a surge in opioid-related overdoses and deaths over the past few decades; July 1, 2021 – June 30, 2022 alone 420 witnessed fatal overdoses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Prescription opioid misuse, heroin use, and the proliferation of potent synthetic opioids like fentanyl contributed to the crisis.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Saturation Rate Goal: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state aims for an 80% presence of opioid antagonist at witnessed overdoses, necessitating an annual distribution of 115,000 kits.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At the time of the Plan’s creation, ~28k kits distributed annually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Nevada plans infrastructure development to support distributing 50,000 kits per year over the next 2 years.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Targeted Distribution and Communication Strategy: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Leveraging data from SUDORS and Vital Death Records, Nevada identifies overdose hotspots and implements targeted strategies: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Strengthen industry partnerships, focusing on entertainment venues, jails, emergency rooms, and harm reduction vending machines.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Collaborate with the Attorney General’s Office to reduce access barriers through legislation.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Address disparities among Latinx and BIPOC populations through culturally appropriate outreach, community partnerships, and engagement with faith-based and minority health organizations.</a:t>
            </a:r>
            <a:endParaRPr lang="en-US">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Partnerships: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Nevada leverages partnerships with various entities including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CASAT, who as a subrecipient of SOR funding, has played an enormous role in community training and distribution.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Attorney General’s Office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Fund for a Resilient Nevada</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Minority Health Equity Coalition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Medicaid,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prevention coalitions,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tribal consultation groups,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OD2A for surveillance and targeting efforts.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r>
              <a:rPr lang="en-US" sz="2400" b="0" i="0" u="sng">
                <a:solidFill>
                  <a:srgbClr val="374151"/>
                </a:solidFill>
                <a:effectLst/>
                <a:latin typeface="+mn-lt"/>
              </a:rPr>
              <a:t>Goals and Activities:</a:t>
            </a:r>
          </a:p>
          <a:p>
            <a:endParaRPr lang="en-US" sz="2400" b="0" i="0">
              <a:solidFill>
                <a:srgbClr val="374151"/>
              </a:solidFill>
              <a:effectLst/>
              <a:latin typeface="+mn-lt"/>
            </a:endParaRPr>
          </a:p>
          <a:p>
            <a:pPr lvl="1"/>
            <a:r>
              <a:rPr lang="en-US" sz="2000" b="1">
                <a:solidFill>
                  <a:srgbClr val="374151"/>
                </a:solidFill>
                <a:effectLst/>
                <a:latin typeface="+mn-lt"/>
              </a:rPr>
              <a:t>Goal 1:</a:t>
            </a:r>
            <a:r>
              <a:rPr lang="en-US" sz="2000" b="0" i="0">
                <a:solidFill>
                  <a:srgbClr val="374151"/>
                </a:solidFill>
                <a:effectLst/>
                <a:latin typeface="+mn-lt"/>
              </a:rPr>
              <a:t> Increase distribution locations serving high-risk populations through activities like expanding distribution sites in criminal justice settings and entertainment industries.</a:t>
            </a:r>
          </a:p>
          <a:p>
            <a:pPr lvl="1"/>
            <a:r>
              <a:rPr lang="en-US" sz="2000" b="1" i="0">
                <a:solidFill>
                  <a:srgbClr val="374151"/>
                </a:solidFill>
                <a:effectLst/>
                <a:latin typeface="+mn-lt"/>
              </a:rPr>
              <a:t>Goal 2</a:t>
            </a:r>
            <a:r>
              <a:rPr lang="en-US" sz="2000" b="0" i="0">
                <a:solidFill>
                  <a:srgbClr val="374151"/>
                </a:solidFill>
                <a:effectLst/>
                <a:latin typeface="+mn-lt"/>
              </a:rPr>
              <a:t>: Enhance outreach and distribution to BIPOC populations by producing translated materials, increasing mutual aid and coalition distribution locations, engaging faith-based organizations, and distributing through labor associations.</a:t>
            </a:r>
          </a:p>
          <a:p>
            <a:pPr lvl="1"/>
            <a:r>
              <a:rPr lang="en-US" sz="2000" b="1" i="0">
                <a:solidFill>
                  <a:srgbClr val="374151"/>
                </a:solidFill>
                <a:effectLst/>
                <a:latin typeface="+mn-lt"/>
              </a:rPr>
              <a:t>Goal 3</a:t>
            </a:r>
            <a:r>
              <a:rPr lang="en-US" sz="2000" b="0" i="0">
                <a:solidFill>
                  <a:srgbClr val="374151"/>
                </a:solidFill>
                <a:effectLst/>
                <a:latin typeface="+mn-lt"/>
              </a:rPr>
              <a:t>: Support state litigation efforts to reduce barriers to naloxone access by aiding the Attorney General’s office with data, networking, and technical assistance.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D25B4746-A893-4459-8BB2-1D7DFF5C77A2}" type="slidenum">
              <a:rPr lang="en-US" smtClean="0"/>
              <a:t>3</a:t>
            </a:fld>
            <a:endParaRPr lang="en-US"/>
          </a:p>
        </p:txBody>
      </p:sp>
    </p:spTree>
    <p:extLst>
      <p:ext uri="{BB962C8B-B14F-4D97-AF65-F5344CB8AC3E}">
        <p14:creationId xmlns:p14="http://schemas.microsoft.com/office/powerpoint/2010/main" val="1937257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not include doses distributed by SNHD</a:t>
            </a:r>
          </a:p>
        </p:txBody>
      </p:sp>
      <p:sp>
        <p:nvSpPr>
          <p:cNvPr id="4" name="Slide Number Placeholder 3"/>
          <p:cNvSpPr>
            <a:spLocks noGrp="1"/>
          </p:cNvSpPr>
          <p:nvPr>
            <p:ph type="sldNum" sz="quarter" idx="5"/>
          </p:nvPr>
        </p:nvSpPr>
        <p:spPr/>
        <p:txBody>
          <a:bodyPr/>
          <a:lstStyle/>
          <a:p>
            <a:fld id="{D25B4746-A893-4459-8BB2-1D7DFF5C77A2}" type="slidenum">
              <a:rPr lang="en-US" smtClean="0"/>
              <a:t>4</a:t>
            </a:fld>
            <a:endParaRPr lang="en-US"/>
          </a:p>
        </p:txBody>
      </p:sp>
    </p:spTree>
    <p:extLst>
      <p:ext uri="{BB962C8B-B14F-4D97-AF65-F5344CB8AC3E}">
        <p14:creationId xmlns:p14="http://schemas.microsoft.com/office/powerpoint/2010/main" val="296442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Established last leg. Session</a:t>
            </a:r>
          </a:p>
          <a:p>
            <a:pPr marL="171450" indent="-171450">
              <a:buFont typeface="Arial" panose="020B0604020202020204" pitchFamily="34" charset="0"/>
              <a:buChar char="•"/>
            </a:pPr>
            <a:r>
              <a:rPr lang="en-US"/>
              <a:t>Only for the purpose of paying for the distribution and purchasing of opioid antagonists</a:t>
            </a:r>
          </a:p>
          <a:p>
            <a:pPr marL="171450" indent="-171450">
              <a:buFont typeface="Arial" panose="020B0604020202020204" pitchFamily="34" charset="0"/>
              <a:buChar char="•"/>
            </a:pPr>
            <a:r>
              <a:rPr lang="en-US"/>
              <a:t>Removes the red tape that can delay getting opioid antagonists out into the hands of Nevadans</a:t>
            </a:r>
          </a:p>
          <a:p>
            <a:pPr marL="171450" indent="-171450">
              <a:buFont typeface="Arial" panose="020B0604020202020204" pitchFamily="34" charset="0"/>
              <a:buChar char="•"/>
            </a:pPr>
            <a:r>
              <a:rPr lang="en-US"/>
              <a:t>BBHWP will hire staff to oversee the fund, update saturation plan, and develop a system for tracking</a:t>
            </a:r>
          </a:p>
          <a:p>
            <a:pPr marL="171450" indent="-171450">
              <a:buFont typeface="Arial" panose="020B0604020202020204" pitchFamily="34" charset="0"/>
              <a:buChar char="•"/>
            </a:pPr>
            <a:r>
              <a:rPr lang="en-US" b="0" i="0">
                <a:solidFill>
                  <a:srgbClr val="0D0D0D"/>
                </a:solidFill>
                <a:effectLst/>
                <a:latin typeface="Söhne"/>
              </a:rPr>
              <a:t>Supports the Plan’s goal of having an opioid antagonist present at 80% of witnessed overdoses</a:t>
            </a: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25B4746-A893-4459-8BB2-1D7DFF5C77A2}" type="slidenum">
              <a:rPr lang="en-US" smtClean="0"/>
              <a:t>5</a:t>
            </a:fld>
            <a:endParaRPr lang="en-US"/>
          </a:p>
        </p:txBody>
      </p:sp>
    </p:spTree>
    <p:extLst>
      <p:ext uri="{BB962C8B-B14F-4D97-AF65-F5344CB8AC3E}">
        <p14:creationId xmlns:p14="http://schemas.microsoft.com/office/powerpoint/2010/main" val="3088590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Over time, Nevada’s Opioid Antagonist Medication Saturation Plan may undergo expansions or adaptations in response to evolving opioid trends, emerging challenges, and feedback from stakeholders. </a:t>
            </a:r>
          </a:p>
          <a:p>
            <a:pPr marL="628650" lvl="1" indent="-171450">
              <a:buFont typeface="Arial" panose="020B0604020202020204" pitchFamily="34" charset="0"/>
              <a:buChar char="•"/>
            </a:pPr>
            <a:r>
              <a:rPr lang="en-US"/>
              <a:t>Continuous evaluation and refinement are critical to ensuring that the plan remains effective in addressing the state's opioid crisis.</a:t>
            </a:r>
          </a:p>
          <a:p>
            <a:pPr marL="457200" lvl="1" indent="0">
              <a:buFont typeface="Arial" panose="020B0604020202020204" pitchFamily="34" charset="0"/>
              <a:buNone/>
            </a:pPr>
            <a:endParaRPr lang="en-US"/>
          </a:p>
          <a:p>
            <a:pPr marL="171450" indent="-171450">
              <a:buFont typeface="Arial" panose="020B0604020202020204" pitchFamily="34" charset="0"/>
              <a:buChar char="•"/>
            </a:pPr>
            <a:r>
              <a:rPr lang="en-US"/>
              <a:t>Survey for community stakeholders is being finalized now to garner feedback re: adding more opioid antagonist medications to the plan and state-funded stock of O.A.s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Incorporating a variety of opioid antagonists into a state saturation plan can provide multiple options for preventing and treating opioid overdoses, addressing opioid dependence, and improving overall public health outcomes related to opioid misuse and addiction. By expanding access to these medications, along with appropriate training and support services, states can enhance their efforts to combat the opioid epidemic and save lives.</a:t>
            </a:r>
          </a:p>
        </p:txBody>
      </p:sp>
      <p:sp>
        <p:nvSpPr>
          <p:cNvPr id="4" name="Slide Number Placeholder 3"/>
          <p:cNvSpPr>
            <a:spLocks noGrp="1"/>
          </p:cNvSpPr>
          <p:nvPr>
            <p:ph type="sldNum" sz="quarter" idx="5"/>
          </p:nvPr>
        </p:nvSpPr>
        <p:spPr/>
        <p:txBody>
          <a:bodyPr/>
          <a:lstStyle/>
          <a:p>
            <a:fld id="{D25B4746-A893-4459-8BB2-1D7DFF5C77A2}" type="slidenum">
              <a:rPr lang="en-US" smtClean="0"/>
              <a:t>6</a:t>
            </a:fld>
            <a:endParaRPr lang="en-US"/>
          </a:p>
        </p:txBody>
      </p:sp>
    </p:spTree>
    <p:extLst>
      <p:ext uri="{BB962C8B-B14F-4D97-AF65-F5344CB8AC3E}">
        <p14:creationId xmlns:p14="http://schemas.microsoft.com/office/powerpoint/2010/main" val="1095155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 Instructions for Use">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Rectangle 9">
            <a:extLst>
              <a:ext uri="{FF2B5EF4-FFF2-40B4-BE49-F238E27FC236}">
                <a16:creationId xmlns:a16="http://schemas.microsoft.com/office/drawing/2014/main" id="{281F4AC8-DB9B-4F23-9D00-D230926ECBD7}"/>
              </a:ext>
            </a:extLst>
          </p:cNvPr>
          <p:cNvSpPr/>
          <p:nvPr userDrawn="1"/>
        </p:nvSpPr>
        <p:spPr>
          <a:xfrm>
            <a:off x="791039" y="106094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E5331C-E763-4827-9409-A6C2DB98B936}"/>
              </a:ext>
            </a:extLst>
          </p:cNvPr>
          <p:cNvSpPr txBox="1"/>
          <p:nvPr userDrawn="1"/>
        </p:nvSpPr>
        <p:spPr>
          <a:xfrm>
            <a:off x="671513" y="1060949"/>
            <a:ext cx="9254685" cy="1107996"/>
          </a:xfrm>
          <a:prstGeom prst="rect">
            <a:avLst/>
          </a:prstGeom>
          <a:noFill/>
        </p:spPr>
        <p:txBody>
          <a:bodyPr wrap="square" rtlCol="0">
            <a:spAutoFit/>
          </a:bodyPr>
          <a:lstStyle/>
          <a:p>
            <a:r>
              <a:rPr lang="en-US" sz="6600" spc="200" baseline="0">
                <a:solidFill>
                  <a:schemeClr val="accent1"/>
                </a:solidFill>
                <a:latin typeface="+mj-lt"/>
              </a:rPr>
              <a:t>POWERPOINT INSTRUCTIONS</a:t>
            </a:r>
          </a:p>
        </p:txBody>
      </p:sp>
      <p:sp>
        <p:nvSpPr>
          <p:cNvPr id="13" name="TextBox 12">
            <a:extLst>
              <a:ext uri="{FF2B5EF4-FFF2-40B4-BE49-F238E27FC236}">
                <a16:creationId xmlns:a16="http://schemas.microsoft.com/office/drawing/2014/main" id="{F8F5E7B3-849A-43DB-BDF1-36A96C6CC97F}"/>
              </a:ext>
            </a:extLst>
          </p:cNvPr>
          <p:cNvSpPr txBox="1"/>
          <p:nvPr userDrawn="1"/>
        </p:nvSpPr>
        <p:spPr>
          <a:xfrm>
            <a:off x="671513" y="2343299"/>
            <a:ext cx="10049413" cy="45858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Montserrat Medium" pitchFamily="2" charset="0"/>
              </a:rPr>
              <a:t>Please use built-in fonts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a:latin typeface="+mj-lt"/>
              </a:rPr>
              <a:t>TITLE FONT—</a:t>
            </a:r>
            <a:r>
              <a:rPr lang="en-US" sz="2200" err="1">
                <a:latin typeface="+mj-lt"/>
              </a:rPr>
              <a:t>Univers</a:t>
            </a:r>
            <a:r>
              <a:rPr lang="en-US" sz="2200">
                <a:latin typeface="+mj-lt"/>
              </a:rPr>
              <a:t> LT Standard 59 Ultra Condensed in ALL CAPS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Montserrat Medium" pitchFamily="2" charset="0"/>
              </a:rPr>
              <a:t>BODY FONT—Montserrat Medium</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Montserrat Medium" pitchFamily="2" charset="0"/>
              </a:rPr>
              <a:t>If the appropriate font does not appear in the “fonts” drop down, try typing it into the drop down box</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latin typeface="Montserrat Medium" pitchFamily="2" charset="0"/>
              </a:rPr>
              <a:t>To make body text bold, change the desired text to Montserrat, then click “B” in the font section of the banner or type “</a:t>
            </a:r>
            <a:r>
              <a:rPr lang="en-US" sz="1400" err="1">
                <a:latin typeface="Montserrat Medium" pitchFamily="2" charset="0"/>
              </a:rPr>
              <a:t>Ctrl+B</a:t>
            </a:r>
            <a:r>
              <a:rPr lang="en-US" sz="1400">
                <a:latin typeface="Montserrat Medium"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Montserrat Medium" pitchFamily="2" charset="0"/>
              </a:rPr>
              <a:t>COLORS—Use theme colors available in the top row of the color palette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Montserrat Medium" pitchFamily="2" charset="0"/>
              </a:rPr>
              <a:t>To add slides, click on “New Slide” in the top banner, and then choose the desired layout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latin typeface="Montserrat Medium" pitchFamily="2" charset="0"/>
              </a:rPr>
              <a:t>The following pre-formatted slides are available and should be used: title, “About DPBH,” agenda, questions, contact information, acronyms, final slide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a:latin typeface="Montserrat Medium"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a:solidFill>
                  <a:schemeClr val="accent1"/>
                </a:solidFill>
                <a:latin typeface="Montserrat Medium" pitchFamily="2" charset="0"/>
              </a:rPr>
              <a:t>*Please delete this slide before finalizing your presentation.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a:latin typeface="Montserrat Medium"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latin typeface="Montserrat Medium" pitchFamily="2" charset="0"/>
            </a:endParaRPr>
          </a:p>
        </p:txBody>
      </p:sp>
    </p:spTree>
    <p:extLst>
      <p:ext uri="{BB962C8B-B14F-4D97-AF65-F5344CB8AC3E}">
        <p14:creationId xmlns:p14="http://schemas.microsoft.com/office/powerpoint/2010/main" val="288109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D0089B-04CE-4B02-A648-EA00E54CAA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327" r="-3328"/>
          <a:stretch/>
        </p:blipFill>
        <p:spPr>
          <a:xfrm>
            <a:off x="0" y="0"/>
            <a:ext cx="12611510" cy="6858000"/>
          </a:xfrm>
          <a:prstGeom prst="rect">
            <a:avLst/>
          </a:prstGeom>
        </p:spPr>
      </p:pic>
      <p:pic>
        <p:nvPicPr>
          <p:cNvPr id="8" name="Picture 7" descr="Image of a rural Nevada mountain range.">
            <a:extLst>
              <a:ext uri="{FF2B5EF4-FFF2-40B4-BE49-F238E27FC236}">
                <a16:creationId xmlns:a16="http://schemas.microsoft.com/office/drawing/2014/main" id="{802CF646-7A28-481E-9652-9600FBF32FC2}"/>
              </a:ext>
            </a:extLst>
          </p:cNvPr>
          <p:cNvPicPr>
            <a:picLocks noChangeAspect="1"/>
          </p:cNvPicPr>
          <p:nvPr userDrawn="1"/>
        </p:nvPicPr>
        <p:blipFill>
          <a:blip r:embed="rId3"/>
          <a:stretch>
            <a:fillRect/>
          </a:stretch>
        </p:blipFill>
        <p:spPr>
          <a:xfrm>
            <a:off x="0" y="2490097"/>
            <a:ext cx="12192000" cy="4367903"/>
          </a:xfrm>
          <a:prstGeom prst="rect">
            <a:avLst/>
          </a:prstGeom>
        </p:spPr>
      </p:pic>
      <p:sp>
        <p:nvSpPr>
          <p:cNvPr id="2" name="Title 1">
            <a:extLst>
              <a:ext uri="{FF2B5EF4-FFF2-40B4-BE49-F238E27FC236}">
                <a16:creationId xmlns:a16="http://schemas.microsoft.com/office/drawing/2014/main" id="{C52EC631-D134-4FC6-A5E4-47145DBDC3D8}"/>
              </a:ext>
            </a:extLst>
          </p:cNvPr>
          <p:cNvSpPr>
            <a:spLocks noGrp="1"/>
          </p:cNvSpPr>
          <p:nvPr>
            <p:ph type="title" hasCustomPrompt="1"/>
          </p:nvPr>
        </p:nvSpPr>
        <p:spPr>
          <a:xfrm>
            <a:off x="5978525" y="3326578"/>
            <a:ext cx="5264150" cy="1133475"/>
          </a:xfrm>
        </p:spPr>
        <p:txBody>
          <a:bodyPr anchor="b"/>
          <a:lstStyle>
            <a:lvl1pPr>
              <a:defRPr sz="6000" spc="200" baseline="0">
                <a:solidFill>
                  <a:schemeClr val="bg1"/>
                </a:solidFill>
              </a:defRPr>
            </a:lvl1pPr>
          </a:lstStyle>
          <a:p>
            <a:r>
              <a:rPr lang="en-US"/>
              <a:t>SECTION DIVIDER </a:t>
            </a:r>
          </a:p>
        </p:txBody>
      </p:sp>
      <p:sp>
        <p:nvSpPr>
          <p:cNvPr id="7" name="Rectangle 6">
            <a:extLst>
              <a:ext uri="{FF2B5EF4-FFF2-40B4-BE49-F238E27FC236}">
                <a16:creationId xmlns:a16="http://schemas.microsoft.com/office/drawing/2014/main" id="{054DB86A-91B1-4513-B08F-072C04B3BEC8}"/>
              </a:ext>
            </a:extLst>
          </p:cNvPr>
          <p:cNvSpPr/>
          <p:nvPr userDrawn="1"/>
        </p:nvSpPr>
        <p:spPr>
          <a:xfrm>
            <a:off x="6052750" y="4318120"/>
            <a:ext cx="2557850" cy="105104"/>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F3DD857-C4EF-49F7-97A8-7678011A22FD}"/>
              </a:ext>
            </a:extLst>
          </p:cNvPr>
          <p:cNvSpPr>
            <a:spLocks noGrp="1"/>
          </p:cNvSpPr>
          <p:nvPr>
            <p:ph type="sldNum" sz="quarter" idx="12"/>
          </p:nvPr>
        </p:nvSpPr>
        <p:spPr/>
        <p:txBody>
          <a:bodyPr/>
          <a:lstStyle>
            <a:lvl1pPr>
              <a:defRPr>
                <a:solidFill>
                  <a:schemeClr val="tx1"/>
                </a:solidFill>
              </a:defRPr>
            </a:lvl1pPr>
          </a:lstStyle>
          <a:p>
            <a:fld id="{7A3285ED-5E85-4370-8300-20A91DEF3646}" type="slidenum">
              <a:rPr lang="en-US" smtClean="0"/>
              <a:pPr/>
              <a:t>‹#›</a:t>
            </a:fld>
            <a:endParaRPr lang="en-US"/>
          </a:p>
        </p:txBody>
      </p:sp>
      <p:pic>
        <p:nvPicPr>
          <p:cNvPr id="9" name="Picture 8" descr="Nevada Division of Public and Behavioral Health Logo">
            <a:extLst>
              <a:ext uri="{FF2B5EF4-FFF2-40B4-BE49-F238E27FC236}">
                <a16:creationId xmlns:a16="http://schemas.microsoft.com/office/drawing/2014/main" id="{D4BD1A4A-9A6F-4950-ABB0-E673F99AA760}"/>
              </a:ext>
            </a:extLst>
          </p:cNvPr>
          <p:cNvPicPr>
            <a:picLocks noChangeAspect="1"/>
          </p:cNvPicPr>
          <p:nvPr userDrawn="1"/>
        </p:nvPicPr>
        <p:blipFill>
          <a:blip r:embed="rId4"/>
          <a:stretch>
            <a:fillRect/>
          </a:stretch>
        </p:blipFill>
        <p:spPr>
          <a:xfrm>
            <a:off x="1186460" y="5592246"/>
            <a:ext cx="3939171" cy="1129229"/>
          </a:xfrm>
          <a:prstGeom prst="rect">
            <a:avLst/>
          </a:prstGeom>
        </p:spPr>
      </p:pic>
    </p:spTree>
    <p:extLst>
      <p:ext uri="{BB962C8B-B14F-4D97-AF65-F5344CB8AC3E}">
        <p14:creationId xmlns:p14="http://schemas.microsoft.com/office/powerpoint/2010/main" val="275210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Yellow accent">
    <p:spTree>
      <p:nvGrpSpPr>
        <p:cNvPr id="1" name=""/>
        <p:cNvGrpSpPr/>
        <p:nvPr/>
      </p:nvGrpSpPr>
      <p:grpSpPr>
        <a:xfrm>
          <a:off x="0" y="0"/>
          <a:ext cx="0" cy="0"/>
          <a:chOff x="0" y="0"/>
          <a:chExt cx="0" cy="0"/>
        </a:xfrm>
      </p:grpSpPr>
      <p:pic>
        <p:nvPicPr>
          <p:cNvPr id="8" name="Picture 7" descr="Nevada Division of Public and Behavioral Health Logo">
            <a:extLst>
              <a:ext uri="{FF2B5EF4-FFF2-40B4-BE49-F238E27FC236}">
                <a16:creationId xmlns:a16="http://schemas.microsoft.com/office/drawing/2014/main" id="{872E715C-2AAD-4A08-859E-23941C033B3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200" y="474007"/>
            <a:ext cx="7023538" cy="1325563"/>
          </a:xfrm>
        </p:spPr>
        <p:txBody>
          <a:bodyPr/>
          <a:lstStyle>
            <a:lvl1pPr>
              <a:defRPr spc="200" baseline="0"/>
            </a:lvl1pPr>
          </a:lstStyle>
          <a:p>
            <a:r>
              <a:rPr lang="en-US"/>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515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Blue Acc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89B308-450B-4A83-859E-76FB2904C3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199" y="474007"/>
            <a:ext cx="7170683" cy="1325563"/>
          </a:xfrm>
        </p:spPr>
        <p:txBody>
          <a:bodyPr/>
          <a:lstStyle>
            <a:lvl1pPr>
              <a:defRPr spc="200" baseline="0"/>
            </a:lvl1pPr>
          </a:lstStyle>
          <a:p>
            <a:r>
              <a:rPr lang="en-US"/>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16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Yellow accent">
    <p:spTree>
      <p:nvGrpSpPr>
        <p:cNvPr id="1" name=""/>
        <p:cNvGrpSpPr/>
        <p:nvPr/>
      </p:nvGrpSpPr>
      <p:grpSpPr>
        <a:xfrm>
          <a:off x="0" y="0"/>
          <a:ext cx="0" cy="0"/>
          <a:chOff x="0" y="0"/>
          <a:chExt cx="0" cy="0"/>
        </a:xfrm>
      </p:grpSpPr>
      <p:pic>
        <p:nvPicPr>
          <p:cNvPr id="10" name="Picture 9" descr="Nevada Division of Public and Behavioral Health Logo">
            <a:extLst>
              <a:ext uri="{FF2B5EF4-FFF2-40B4-BE49-F238E27FC236}">
                <a16:creationId xmlns:a16="http://schemas.microsoft.com/office/drawing/2014/main" id="{EC1F24E0-436A-41AE-B9AC-EC1CE4786269}"/>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lstStyle>
            <a:lvl1pPr>
              <a:defRPr spc="200" baseline="0"/>
            </a:lvl1pPr>
          </a:lstStyle>
          <a:p>
            <a:r>
              <a:rPr lang="en-US"/>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1" name="Rectangle 10">
            <a:extLst>
              <a:ext uri="{FF2B5EF4-FFF2-40B4-BE49-F238E27FC236}">
                <a16:creationId xmlns:a16="http://schemas.microsoft.com/office/drawing/2014/main" id="{7C39C896-163B-4075-8906-A20FCC336AE6}"/>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8BBB03-3D73-461E-AB9E-CC887806D2B6}"/>
              </a:ext>
            </a:extLst>
          </p:cNvPr>
          <p:cNvSpPr/>
          <p:nvPr userDrawn="1"/>
        </p:nvSpPr>
        <p:spPr>
          <a:xfrm>
            <a:off x="911467" y="1530709"/>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548C7E-A202-4653-BD9A-038C05978025}"/>
              </a:ext>
            </a:extLst>
          </p:cNvPr>
          <p:cNvSpPr/>
          <p:nvPr userDrawn="1"/>
        </p:nvSpPr>
        <p:spPr>
          <a:xfrm>
            <a:off x="6235043" y="2486478"/>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57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Blue acc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lstStyle>
            <a:lvl1pPr>
              <a:defRPr spc="200" baseline="0"/>
            </a:lvl1pPr>
          </a:lstStyle>
          <a:p>
            <a:r>
              <a:rPr lang="en-US"/>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F5E07150-6B29-45B2-95C6-476DD4E96EB5}"/>
              </a:ext>
            </a:extLst>
          </p:cNvPr>
          <p:cNvSpPr/>
          <p:nvPr userDrawn="1"/>
        </p:nvSpPr>
        <p:spPr>
          <a:xfrm>
            <a:off x="911467" y="1525121"/>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5835C40-5BD5-4BD7-9322-0F67118B6A3E}"/>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D4119EF-7013-4CA8-8708-4C89D88198F4}"/>
              </a:ext>
            </a:extLst>
          </p:cNvPr>
          <p:cNvSpPr/>
          <p:nvPr userDrawn="1"/>
        </p:nvSpPr>
        <p:spPr>
          <a:xfrm>
            <a:off x="6235043" y="2489925"/>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235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1F65-8D53-441B-838F-6333849A05AB}"/>
              </a:ext>
            </a:extLst>
          </p:cNvPr>
          <p:cNvSpPr>
            <a:spLocks noGrp="1"/>
          </p:cNvSpPr>
          <p:nvPr>
            <p:ph type="title" hasCustomPrompt="1"/>
          </p:nvPr>
        </p:nvSpPr>
        <p:spPr/>
        <p:txBody>
          <a:bodyPr/>
          <a:lstStyle>
            <a:lvl1pPr>
              <a:defRPr spc="200" baseline="0"/>
            </a:lvl1pPr>
          </a:lstStyle>
          <a:p>
            <a:r>
              <a:rPr lang="en-US"/>
              <a:t>SLIDE TITLE</a:t>
            </a:r>
          </a:p>
        </p:txBody>
      </p:sp>
      <p:sp>
        <p:nvSpPr>
          <p:cNvPr id="5" name="Slide Number Placeholder 4">
            <a:extLst>
              <a:ext uri="{FF2B5EF4-FFF2-40B4-BE49-F238E27FC236}">
                <a16:creationId xmlns:a16="http://schemas.microsoft.com/office/drawing/2014/main" id="{23C5CB46-A260-4CED-AB16-192A138C487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6" name="Rectangle 5">
            <a:extLst>
              <a:ext uri="{FF2B5EF4-FFF2-40B4-BE49-F238E27FC236}">
                <a16:creationId xmlns:a16="http://schemas.microsoft.com/office/drawing/2014/main" id="{BA831F68-BE13-42C2-9A96-915F247F8ECE}"/>
              </a:ext>
            </a:extLst>
          </p:cNvPr>
          <p:cNvSpPr/>
          <p:nvPr userDrawn="1"/>
        </p:nvSpPr>
        <p:spPr>
          <a:xfrm>
            <a:off x="918339" y="461844"/>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32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E79161-4D2A-47E1-A0F2-220BA934DEFF}"/>
              </a:ext>
            </a:extLst>
          </p:cNvPr>
          <p:cNvSpPr>
            <a:spLocks noGrp="1"/>
          </p:cNvSpPr>
          <p:nvPr>
            <p:ph type="sldNum" sz="quarter" idx="12"/>
          </p:nvPr>
        </p:nvSpPr>
        <p:spPr/>
        <p:txBody>
          <a:bodyPr/>
          <a:lstStyle/>
          <a:p>
            <a:fld id="{7A3285ED-5E85-4370-8300-20A91DEF3646}" type="slidenum">
              <a:rPr lang="en-US" smtClean="0"/>
              <a:t>‹#›</a:t>
            </a:fld>
            <a:endParaRPr lang="en-US"/>
          </a:p>
        </p:txBody>
      </p:sp>
    </p:spTree>
    <p:extLst>
      <p:ext uri="{BB962C8B-B14F-4D97-AF65-F5344CB8AC3E}">
        <p14:creationId xmlns:p14="http://schemas.microsoft.com/office/powerpoint/2010/main" val="2275905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E298BB-771C-4055-9AE9-121CFCC1CFD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403F33FB-1E9F-4737-8B94-EA6B6F4B9D8B}"/>
              </a:ext>
            </a:extLst>
          </p:cNvPr>
          <p:cNvSpPr>
            <a:spLocks noGrp="1"/>
          </p:cNvSpPr>
          <p:nvPr>
            <p:ph type="title" hasCustomPrompt="1"/>
          </p:nvPr>
        </p:nvSpPr>
        <p:spPr>
          <a:xfrm>
            <a:off x="838200" y="695626"/>
            <a:ext cx="3932237" cy="1600200"/>
          </a:xfrm>
        </p:spPr>
        <p:txBody>
          <a:bodyPr anchor="b">
            <a:normAutofit/>
          </a:bodyPr>
          <a:lstStyle>
            <a:lvl1pPr>
              <a:defRPr sz="5400" spc="200" baseline="0"/>
            </a:lvl1pPr>
          </a:lstStyle>
          <a:p>
            <a:r>
              <a:rPr lang="en-US"/>
              <a:t>SLIDE TITLE</a:t>
            </a:r>
          </a:p>
        </p:txBody>
      </p:sp>
      <p:sp>
        <p:nvSpPr>
          <p:cNvPr id="3" name="Content Placeholder 2">
            <a:extLst>
              <a:ext uri="{FF2B5EF4-FFF2-40B4-BE49-F238E27FC236}">
                <a16:creationId xmlns:a16="http://schemas.microsoft.com/office/drawing/2014/main" id="{C1DA0B42-F9A0-47A1-8AB2-A80D30841134}"/>
              </a:ext>
            </a:extLst>
          </p:cNvPr>
          <p:cNvSpPr>
            <a:spLocks noGrp="1"/>
          </p:cNvSpPr>
          <p:nvPr>
            <p:ph idx="1"/>
          </p:nvPr>
        </p:nvSpPr>
        <p:spPr>
          <a:xfrm>
            <a:off x="5181600" y="1606112"/>
            <a:ext cx="6172200" cy="4506557"/>
          </a:xfrm>
        </p:spPr>
        <p:txBody>
          <a:bodyPr/>
          <a:lstStyle>
            <a:lvl1pPr>
              <a:defRPr sz="2800"/>
            </a:lvl1pPr>
            <a:lvl2pPr>
              <a:defRPr sz="2400"/>
            </a:lvl2pPr>
            <a:lvl3pPr>
              <a:defRPr sz="2200"/>
            </a:lvl3pPr>
            <a:lvl4pPr>
              <a:defRPr sz="20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EA01DD-28E4-4A95-B25C-7248F9BA39C3}"/>
              </a:ext>
            </a:extLst>
          </p:cNvPr>
          <p:cNvSpPr>
            <a:spLocks noGrp="1"/>
          </p:cNvSpPr>
          <p:nvPr>
            <p:ph type="body" sz="half" idx="2"/>
          </p:nvPr>
        </p:nvSpPr>
        <p:spPr>
          <a:xfrm>
            <a:off x="847671" y="230108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D7B5BC4-4775-40D6-BD46-753DB9F28467}"/>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DEF17887-3B4C-495A-9F32-1EE2DBFFBEA6}"/>
              </a:ext>
            </a:extLst>
          </p:cNvPr>
          <p:cNvSpPr/>
          <p:nvPr userDrawn="1"/>
        </p:nvSpPr>
        <p:spPr>
          <a:xfrm>
            <a:off x="911773" y="1418896"/>
            <a:ext cx="2808889" cy="682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946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89BCAB17-7C69-4D16-946C-DF074FCA52AE}"/>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075FBB70-8C65-4A17-A482-C76F910606F9}"/>
              </a:ext>
            </a:extLst>
          </p:cNvPr>
          <p:cNvSpPr>
            <a:spLocks noGrp="1"/>
          </p:cNvSpPr>
          <p:nvPr>
            <p:ph type="title" hasCustomPrompt="1"/>
          </p:nvPr>
        </p:nvSpPr>
        <p:spPr>
          <a:xfrm>
            <a:off x="839788" y="744780"/>
            <a:ext cx="3932237" cy="1600200"/>
          </a:xfrm>
        </p:spPr>
        <p:txBody>
          <a:bodyPr anchor="b">
            <a:normAutofit/>
          </a:bodyPr>
          <a:lstStyle>
            <a:lvl1pPr>
              <a:defRPr sz="5400" spc="200" baseline="0"/>
            </a:lvl1pPr>
          </a:lstStyle>
          <a:p>
            <a:r>
              <a:rPr lang="en-US"/>
              <a:t>SLIDE TITLE</a:t>
            </a:r>
          </a:p>
        </p:txBody>
      </p:sp>
      <p:sp>
        <p:nvSpPr>
          <p:cNvPr id="3" name="Picture Placeholder 2">
            <a:extLst>
              <a:ext uri="{FF2B5EF4-FFF2-40B4-BE49-F238E27FC236}">
                <a16:creationId xmlns:a16="http://schemas.microsoft.com/office/drawing/2014/main" id="{84585BF0-D4A1-45F9-99B8-4A512E45F44F}"/>
              </a:ext>
            </a:extLst>
          </p:cNvPr>
          <p:cNvSpPr>
            <a:spLocks noGrp="1"/>
          </p:cNvSpPr>
          <p:nvPr>
            <p:ph type="pic" idx="1"/>
          </p:nvPr>
        </p:nvSpPr>
        <p:spPr>
          <a:xfrm>
            <a:off x="5180012" y="2057400"/>
            <a:ext cx="5855850" cy="41657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5AD729-3EA2-4199-BCF8-0A8BE52C6B39}"/>
              </a:ext>
            </a:extLst>
          </p:cNvPr>
          <p:cNvSpPr>
            <a:spLocks noGrp="1"/>
          </p:cNvSpPr>
          <p:nvPr>
            <p:ph type="body" sz="half" idx="2"/>
          </p:nvPr>
        </p:nvSpPr>
        <p:spPr>
          <a:xfrm>
            <a:off x="839788" y="241157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661029A-8AC5-4BEA-8977-DB72BF613106}"/>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8" name="Rectangle 7">
            <a:extLst>
              <a:ext uri="{FF2B5EF4-FFF2-40B4-BE49-F238E27FC236}">
                <a16:creationId xmlns:a16="http://schemas.microsoft.com/office/drawing/2014/main" id="{69CCE375-7B0D-4FBF-AF65-8700661AEECE}"/>
              </a:ext>
            </a:extLst>
          </p:cNvPr>
          <p:cNvSpPr/>
          <p:nvPr userDrawn="1"/>
        </p:nvSpPr>
        <p:spPr>
          <a:xfrm>
            <a:off x="922283" y="1429405"/>
            <a:ext cx="2787869" cy="8394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17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E0927-517B-491E-B3BD-81D448015B91}"/>
              </a:ext>
            </a:extLst>
          </p:cNvPr>
          <p:cNvPicPr>
            <a:picLocks noChangeAspect="1"/>
          </p:cNvPicPr>
          <p:nvPr userDrawn="1"/>
        </p:nvPicPr>
        <p:blipFill>
          <a:blip r:embed="rId2"/>
          <a:srcRect/>
          <a:stretch/>
        </p:blipFill>
        <p:spPr>
          <a:xfrm>
            <a:off x="-3515" y="-17136"/>
            <a:ext cx="12199030" cy="6875136"/>
          </a:xfrm>
          <a:prstGeom prst="rect">
            <a:avLst/>
          </a:prstGeom>
        </p:spPr>
      </p:pic>
      <p:pic>
        <p:nvPicPr>
          <p:cNvPr id="9" name="Picture 8" descr="Image of a rural Nevada mountain range.">
            <a:extLst>
              <a:ext uri="{FF2B5EF4-FFF2-40B4-BE49-F238E27FC236}">
                <a16:creationId xmlns:a16="http://schemas.microsoft.com/office/drawing/2014/main" id="{4AAF0646-4B0E-4108-A7E0-793EAD8651A0}"/>
              </a:ext>
            </a:extLst>
          </p:cNvPr>
          <p:cNvPicPr>
            <a:picLocks noChangeAspect="1"/>
          </p:cNvPicPr>
          <p:nvPr userDrawn="1"/>
        </p:nvPicPr>
        <p:blipFill>
          <a:blip r:embed="rId3"/>
          <a:stretch>
            <a:fillRect/>
          </a:stretch>
        </p:blipFill>
        <p:spPr>
          <a:xfrm>
            <a:off x="-7031" y="0"/>
            <a:ext cx="12199031" cy="6864626"/>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6526670" y="2852773"/>
            <a:ext cx="3002920" cy="8873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descr="Nevada Division of Public and Behavioral Health Logo">
            <a:extLst>
              <a:ext uri="{FF2B5EF4-FFF2-40B4-BE49-F238E27FC236}">
                <a16:creationId xmlns:a16="http://schemas.microsoft.com/office/drawing/2014/main" id="{A55246FF-E902-4F06-8408-95D48BFEE682}"/>
              </a:ext>
            </a:extLst>
          </p:cNvPr>
          <p:cNvPicPr>
            <a:picLocks noChangeAspect="1"/>
          </p:cNvPicPr>
          <p:nvPr userDrawn="1"/>
        </p:nvPicPr>
        <p:blipFill>
          <a:blip r:embed="rId4"/>
          <a:stretch>
            <a:fillRect/>
          </a:stretch>
        </p:blipFill>
        <p:spPr>
          <a:xfrm>
            <a:off x="1175444" y="5113871"/>
            <a:ext cx="4479119" cy="1284014"/>
          </a:xfrm>
          <a:prstGeom prst="rect">
            <a:avLst/>
          </a:prstGeom>
        </p:spPr>
      </p:pic>
      <p:sp>
        <p:nvSpPr>
          <p:cNvPr id="5" name="TextBox 4">
            <a:extLst>
              <a:ext uri="{FF2B5EF4-FFF2-40B4-BE49-F238E27FC236}">
                <a16:creationId xmlns:a16="http://schemas.microsoft.com/office/drawing/2014/main" id="{F3137FEB-D559-4EF2-9660-149313F4E741}"/>
              </a:ext>
            </a:extLst>
          </p:cNvPr>
          <p:cNvSpPr txBox="1"/>
          <p:nvPr userDrawn="1"/>
        </p:nvSpPr>
        <p:spPr>
          <a:xfrm>
            <a:off x="6398497" y="1741174"/>
            <a:ext cx="4516915" cy="1200329"/>
          </a:xfrm>
          <a:prstGeom prst="rect">
            <a:avLst/>
          </a:prstGeom>
          <a:noFill/>
        </p:spPr>
        <p:txBody>
          <a:bodyPr wrap="square" rtlCol="0">
            <a:spAutoFit/>
          </a:bodyPr>
          <a:lstStyle/>
          <a:p>
            <a:r>
              <a:rPr kumimoji="0" lang="en-US" sz="7200" b="0" i="0" u="none" strike="noStrike" kern="1200" cap="none" spc="600" normalizeH="0" baseline="0" noProof="0">
                <a:ln>
                  <a:noFill/>
                </a:ln>
                <a:solidFill>
                  <a:prstClr val="white"/>
                </a:solidFill>
                <a:effectLst/>
                <a:uLnTx/>
                <a:uFillTx/>
                <a:latin typeface="Univers LT Std 59 UltraCn" panose="020B0608030502060204" pitchFamily="34" charset="0"/>
                <a:ea typeface="+mj-ea"/>
                <a:cs typeface="+mj-cs"/>
              </a:rPr>
              <a:t>QUESTIONS?</a:t>
            </a:r>
            <a:endParaRPr lang="en-US" sz="7200">
              <a:solidFill>
                <a:schemeClr val="bg1"/>
              </a:solidFill>
              <a:latin typeface="+mj-lt"/>
            </a:endParaRPr>
          </a:p>
        </p:txBody>
      </p:sp>
    </p:spTree>
    <p:extLst>
      <p:ext uri="{BB962C8B-B14F-4D97-AF65-F5344CB8AC3E}">
        <p14:creationId xmlns:p14="http://schemas.microsoft.com/office/powerpoint/2010/main" val="207802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B9878-BB41-4F22-8AC1-758E1EAC19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954"/>
            <a:ext cx="12199031" cy="6861954"/>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995363" y="3099725"/>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A0465E-FEBB-468C-BF00-13BA9D67388F}"/>
              </a:ext>
            </a:extLst>
          </p:cNvPr>
          <p:cNvSpPr>
            <a:spLocks noGrp="1"/>
          </p:cNvSpPr>
          <p:nvPr>
            <p:ph type="ctrTitle" hasCustomPrompt="1"/>
          </p:nvPr>
        </p:nvSpPr>
        <p:spPr>
          <a:xfrm>
            <a:off x="995363" y="2198540"/>
            <a:ext cx="6605503" cy="1074246"/>
          </a:xfrm>
        </p:spPr>
        <p:txBody>
          <a:bodyPr anchor="b">
            <a:noAutofit/>
          </a:bodyPr>
          <a:lstStyle>
            <a:lvl1pPr algn="l">
              <a:defRPr sz="7200" spc="200" baseline="0">
                <a:solidFill>
                  <a:schemeClr val="bg1"/>
                </a:solidFill>
              </a:defRPr>
            </a:lvl1pPr>
          </a:lstStyle>
          <a:p>
            <a:r>
              <a:rPr lang="en-US"/>
              <a:t>PRESENTATION TITLE</a:t>
            </a:r>
          </a:p>
        </p:txBody>
      </p:sp>
      <p:sp>
        <p:nvSpPr>
          <p:cNvPr id="6" name="Text Placeholder 5">
            <a:extLst>
              <a:ext uri="{FF2B5EF4-FFF2-40B4-BE49-F238E27FC236}">
                <a16:creationId xmlns:a16="http://schemas.microsoft.com/office/drawing/2014/main" id="{CD6393C4-7143-4CE4-8A25-C544F7210829}"/>
              </a:ext>
            </a:extLst>
          </p:cNvPr>
          <p:cNvSpPr>
            <a:spLocks noGrp="1"/>
          </p:cNvSpPr>
          <p:nvPr>
            <p:ph type="body" sz="quarter" idx="11" hasCustomPrompt="1"/>
          </p:nvPr>
        </p:nvSpPr>
        <p:spPr>
          <a:xfrm>
            <a:off x="995279" y="4274004"/>
            <a:ext cx="3355975" cy="364097"/>
          </a:xfrm>
        </p:spPr>
        <p:txBody>
          <a:bodyPr>
            <a:normAutofit/>
          </a:bodyPr>
          <a:lstStyle>
            <a:lvl1pPr marL="0" indent="0">
              <a:buNone/>
              <a:defRPr sz="2000">
                <a:solidFill>
                  <a:schemeClr val="bg1"/>
                </a:solidFill>
              </a:defRPr>
            </a:lvl1pPr>
          </a:lstStyle>
          <a:p>
            <a:pPr lvl="0"/>
            <a:r>
              <a:rPr lang="en-US"/>
              <a:t>Date</a:t>
            </a:r>
          </a:p>
        </p:txBody>
      </p:sp>
      <p:sp>
        <p:nvSpPr>
          <p:cNvPr id="4" name="Text Placeholder 3">
            <a:extLst>
              <a:ext uri="{FF2B5EF4-FFF2-40B4-BE49-F238E27FC236}">
                <a16:creationId xmlns:a16="http://schemas.microsoft.com/office/drawing/2014/main" id="{F94E76C3-81A0-41C4-964A-C7FAA571E86B}"/>
              </a:ext>
            </a:extLst>
          </p:cNvPr>
          <p:cNvSpPr>
            <a:spLocks noGrp="1"/>
          </p:cNvSpPr>
          <p:nvPr>
            <p:ph type="body" sz="quarter" idx="10" hasCustomPrompt="1"/>
          </p:nvPr>
        </p:nvSpPr>
        <p:spPr>
          <a:xfrm>
            <a:off x="995279" y="3510701"/>
            <a:ext cx="6605587" cy="595313"/>
          </a:xfrm>
        </p:spPr>
        <p:txBody>
          <a:bodyPr>
            <a:normAutofit/>
          </a:bodyPr>
          <a:lstStyle>
            <a:lvl1pPr marL="0" indent="0">
              <a:spcBef>
                <a:spcPts val="400"/>
              </a:spcBef>
              <a:buNone/>
              <a:defRPr sz="2200">
                <a:solidFill>
                  <a:schemeClr val="bg1"/>
                </a:solidFill>
              </a:defRPr>
            </a:lvl1pPr>
          </a:lstStyle>
          <a:p>
            <a:pPr lvl="0"/>
            <a:r>
              <a:rPr lang="en-US"/>
              <a:t>Presenter’s Name, Title</a:t>
            </a:r>
          </a:p>
        </p:txBody>
      </p:sp>
    </p:spTree>
    <p:extLst>
      <p:ext uri="{BB962C8B-B14F-4D97-AF65-F5344CB8AC3E}">
        <p14:creationId xmlns:p14="http://schemas.microsoft.com/office/powerpoint/2010/main" val="1093429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4" name="Content Placeholder 3">
            <a:extLst>
              <a:ext uri="{FF2B5EF4-FFF2-40B4-BE49-F238E27FC236}">
                <a16:creationId xmlns:a16="http://schemas.microsoft.com/office/drawing/2014/main" id="{2EC8AF31-8FE2-4DC0-8F80-35A39664AB46}"/>
              </a:ext>
            </a:extLst>
          </p:cNvPr>
          <p:cNvSpPr>
            <a:spLocks noGrp="1"/>
          </p:cNvSpPr>
          <p:nvPr>
            <p:ph sz="half" idx="2" hasCustomPrompt="1"/>
          </p:nvPr>
        </p:nvSpPr>
        <p:spPr>
          <a:xfrm>
            <a:off x="836612" y="2236424"/>
            <a:ext cx="5157787" cy="3976775"/>
          </a:xfrm>
        </p:spPr>
        <p:txBody>
          <a:bodyPr/>
          <a:lstStyle>
            <a:lvl1pPr marL="0" indent="0">
              <a:spcBef>
                <a:spcPts val="300"/>
              </a:spcBef>
              <a:buNone/>
              <a:defRPr sz="1800">
                <a:latin typeface="Montserrat Medium" pitchFamily="2" charset="0"/>
              </a:defRPr>
            </a:lvl1pPr>
          </a:lstStyle>
          <a:p>
            <a:pPr lvl="0"/>
            <a:r>
              <a:rPr lang="en-US"/>
              <a:t>Name, title, email, phone number, each on one line</a:t>
            </a:r>
          </a:p>
          <a:p>
            <a:pPr lvl="0"/>
            <a:endParaRPr lang="en-US"/>
          </a:p>
          <a:p>
            <a:pPr lvl="0"/>
            <a:endParaRPr lang="en-US"/>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848B2437-6D04-41ED-B347-D7EC8F2FB3BC}"/>
              </a:ext>
            </a:extLst>
          </p:cNvPr>
          <p:cNvSpPr/>
          <p:nvPr userDrawn="1"/>
        </p:nvSpPr>
        <p:spPr>
          <a:xfrm>
            <a:off x="911467" y="595507"/>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5BCA2413-D7B6-4AF1-8299-8244ED8DC76C}"/>
              </a:ext>
            </a:extLst>
          </p:cNvPr>
          <p:cNvSpPr>
            <a:spLocks noGrp="1"/>
          </p:cNvSpPr>
          <p:nvPr>
            <p:ph sz="half" idx="13" hasCustomPrompt="1"/>
          </p:nvPr>
        </p:nvSpPr>
        <p:spPr>
          <a:xfrm>
            <a:off x="6196013" y="2236423"/>
            <a:ext cx="5157787" cy="3976775"/>
          </a:xfrm>
        </p:spPr>
        <p:txBody>
          <a:bodyPr/>
          <a:lstStyle>
            <a:lvl1pPr marL="0" indent="0">
              <a:spcBef>
                <a:spcPts val="300"/>
              </a:spcBef>
              <a:buNone/>
              <a:defRPr sz="1800"/>
            </a:lvl1pPr>
          </a:lstStyle>
          <a:p>
            <a:pPr lvl="0"/>
            <a:r>
              <a:rPr lang="en-US"/>
              <a:t>Name, title, email, phone number, each on one line</a:t>
            </a:r>
          </a:p>
          <a:p>
            <a:pPr lvl="0"/>
            <a:endParaRPr lang="en-US"/>
          </a:p>
        </p:txBody>
      </p:sp>
      <p:sp>
        <p:nvSpPr>
          <p:cNvPr id="8" name="Text Placeholder 7">
            <a:extLst>
              <a:ext uri="{FF2B5EF4-FFF2-40B4-BE49-F238E27FC236}">
                <a16:creationId xmlns:a16="http://schemas.microsoft.com/office/drawing/2014/main" id="{66158D51-6464-4470-8D52-43709A84E47D}"/>
              </a:ext>
            </a:extLst>
          </p:cNvPr>
          <p:cNvSpPr>
            <a:spLocks noGrp="1"/>
          </p:cNvSpPr>
          <p:nvPr>
            <p:ph type="body" sz="quarter" idx="14" hasCustomPrompt="1"/>
          </p:nvPr>
        </p:nvSpPr>
        <p:spPr>
          <a:xfrm>
            <a:off x="4724400" y="6349893"/>
            <a:ext cx="2743200" cy="365125"/>
          </a:xfrm>
        </p:spPr>
        <p:txBody>
          <a:bodyPr>
            <a:noAutofit/>
          </a:bodyPr>
          <a:lstStyle>
            <a:lvl1pPr marL="0" indent="0">
              <a:buNone/>
              <a:defRPr sz="2000">
                <a:solidFill>
                  <a:schemeClr val="tx1"/>
                </a:solidFill>
              </a:defRPr>
            </a:lvl1pPr>
          </a:lstStyle>
          <a:p>
            <a:pPr lvl="0"/>
            <a:r>
              <a:rPr lang="en-US"/>
              <a:t>www.dpbh.nv.gov </a:t>
            </a:r>
          </a:p>
        </p:txBody>
      </p:sp>
      <p:sp>
        <p:nvSpPr>
          <p:cNvPr id="10" name="TextBox 9">
            <a:extLst>
              <a:ext uri="{FF2B5EF4-FFF2-40B4-BE49-F238E27FC236}">
                <a16:creationId xmlns:a16="http://schemas.microsoft.com/office/drawing/2014/main" id="{234C7321-6D0D-457A-9008-2B1A1E6EF8BF}"/>
              </a:ext>
            </a:extLst>
          </p:cNvPr>
          <p:cNvSpPr txBox="1"/>
          <p:nvPr userDrawn="1"/>
        </p:nvSpPr>
        <p:spPr>
          <a:xfrm>
            <a:off x="836612" y="595507"/>
            <a:ext cx="6916846" cy="1107996"/>
          </a:xfrm>
          <a:prstGeom prst="rect">
            <a:avLst/>
          </a:prstGeom>
          <a:noFill/>
        </p:spPr>
        <p:txBody>
          <a:bodyPr wrap="square" rtlCol="0">
            <a:spAutoFit/>
          </a:bodyPr>
          <a:lstStyle/>
          <a:p>
            <a:r>
              <a:rPr kumimoji="0" lang="en-US" sz="6600" b="0" i="0" u="none" strike="noStrike" kern="1200" cap="none" spc="200" normalizeH="0" baseline="0" noProof="0">
                <a:ln>
                  <a:noFill/>
                </a:ln>
                <a:solidFill>
                  <a:srgbClr val="005B9E"/>
                </a:solidFill>
                <a:effectLst/>
                <a:uLnTx/>
                <a:uFillTx/>
                <a:latin typeface="Univers LT Std 59 UltraCn"/>
                <a:ea typeface="+mj-ea"/>
                <a:cs typeface="+mj-cs"/>
              </a:rPr>
              <a:t>CONTACT INFORMATION</a:t>
            </a:r>
            <a:endParaRPr lang="en-US" spc="200" baseline="0"/>
          </a:p>
        </p:txBody>
      </p:sp>
    </p:spTree>
    <p:extLst>
      <p:ext uri="{BB962C8B-B14F-4D97-AF65-F5344CB8AC3E}">
        <p14:creationId xmlns:p14="http://schemas.microsoft.com/office/powerpoint/2010/main" val="30183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ronyms - 2 colum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148289"/>
            <a:ext cx="10515600" cy="3907979"/>
          </a:xfrm>
        </p:spPr>
        <p:txBody>
          <a:bodyPr numCol="2"/>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Include acronyms here. This text box is designed with two columns.</a:t>
            </a:r>
          </a:p>
          <a:p>
            <a:pPr lvl="0"/>
            <a:endParaRPr lang="en-US"/>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530098"/>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4CB393-3829-4669-93E7-D61DBFC67220}"/>
              </a:ext>
            </a:extLst>
          </p:cNvPr>
          <p:cNvSpPr txBox="1"/>
          <p:nvPr userDrawn="1"/>
        </p:nvSpPr>
        <p:spPr>
          <a:xfrm>
            <a:off x="838200" y="530098"/>
            <a:ext cx="7234989" cy="1107996"/>
          </a:xfrm>
          <a:prstGeom prst="rect">
            <a:avLst/>
          </a:prstGeom>
          <a:noFill/>
        </p:spPr>
        <p:txBody>
          <a:bodyPr wrap="square" rtlCol="0">
            <a:spAutoFit/>
          </a:bodyPr>
          <a:lstStyle/>
          <a:p>
            <a:r>
              <a:rPr kumimoji="0" lang="en-US" sz="6600" b="0" i="0" u="none" strike="noStrike" kern="1200" cap="none" spc="200" normalizeH="0" baseline="0" noProof="0">
                <a:ln>
                  <a:noFill/>
                </a:ln>
                <a:solidFill>
                  <a:srgbClr val="005B9E"/>
                </a:solidFill>
                <a:effectLst/>
                <a:uLnTx/>
                <a:uFillTx/>
                <a:latin typeface="Univers LT Std 59 UltraCn"/>
                <a:ea typeface="+mj-ea"/>
                <a:cs typeface="+mj-cs"/>
              </a:rPr>
              <a:t>ACRONYMS</a:t>
            </a:r>
            <a:endParaRPr lang="en-US" spc="200" baseline="0"/>
          </a:p>
        </p:txBody>
      </p:sp>
    </p:spTree>
    <p:extLst>
      <p:ext uri="{BB962C8B-B14F-4D97-AF65-F5344CB8AC3E}">
        <p14:creationId xmlns:p14="http://schemas.microsoft.com/office/powerpoint/2010/main" val="117183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4D6E88-35AB-4537-83F4-4B09A56B196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5105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DPBH">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92A3ECF-6E63-41B7-977F-58C4F0C8EDC2}"/>
              </a:ext>
            </a:extLst>
          </p:cNvPr>
          <p:cNvPicPr>
            <a:picLocks noChangeAspect="1"/>
          </p:cNvPicPr>
          <p:nvPr userDrawn="1"/>
        </p:nvPicPr>
        <p:blipFill>
          <a:blip r:embed="rId2"/>
          <a:stretch>
            <a:fillRect/>
          </a:stretch>
        </p:blipFill>
        <p:spPr>
          <a:xfrm>
            <a:off x="0" y="-6626"/>
            <a:ext cx="12192000" cy="6864626"/>
          </a:xfrm>
          <a:prstGeom prst="rect">
            <a:avLst/>
          </a:prstGeom>
        </p:spPr>
      </p:pic>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795568" y="6377288"/>
            <a:ext cx="2743200" cy="365125"/>
          </a:xfrm>
        </p:spPr>
        <p:txBody>
          <a:bodyPr/>
          <a:lstStyle>
            <a:lvl1pPr algn="r">
              <a:defRPr/>
            </a:lvl1pPr>
          </a:lstStyle>
          <a:p>
            <a:fld id="{7A3285ED-5E85-4370-8300-20A91DEF3646}" type="slidenum">
              <a:rPr lang="en-US" smtClean="0"/>
              <a:pPr/>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7" y="14294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AEF8E4E-9E4C-4B52-932A-6F29436FE609}"/>
              </a:ext>
            </a:extLst>
          </p:cNvPr>
          <p:cNvPicPr>
            <a:picLocks noChangeAspect="1"/>
          </p:cNvPicPr>
          <p:nvPr userDrawn="1"/>
        </p:nvPicPr>
        <p:blipFill>
          <a:blip r:embed="rId3"/>
          <a:stretch>
            <a:fillRect/>
          </a:stretch>
        </p:blipFill>
        <p:spPr>
          <a:xfrm>
            <a:off x="9043729" y="6159132"/>
            <a:ext cx="2095500" cy="447675"/>
          </a:xfrm>
          <a:prstGeom prst="rect">
            <a:avLst/>
          </a:prstGeom>
        </p:spPr>
      </p:pic>
      <p:sp>
        <p:nvSpPr>
          <p:cNvPr id="18" name="TextBox 17">
            <a:extLst>
              <a:ext uri="{FF2B5EF4-FFF2-40B4-BE49-F238E27FC236}">
                <a16:creationId xmlns:a16="http://schemas.microsoft.com/office/drawing/2014/main" id="{E510A36A-170F-4CCA-988B-2BD70A494EFB}"/>
              </a:ext>
            </a:extLst>
          </p:cNvPr>
          <p:cNvSpPr txBox="1"/>
          <p:nvPr userDrawn="1"/>
        </p:nvSpPr>
        <p:spPr>
          <a:xfrm>
            <a:off x="858728" y="2827498"/>
            <a:ext cx="1989081" cy="861774"/>
          </a:xfrm>
          <a:prstGeom prst="rect">
            <a:avLst/>
          </a:prstGeom>
          <a:noFill/>
        </p:spPr>
        <p:txBody>
          <a:bodyPr wrap="square" rtlCol="0">
            <a:spAutoFit/>
          </a:bodyPr>
          <a:lstStyle/>
          <a:p>
            <a:pPr lvl="0"/>
            <a:r>
              <a:rPr lang="en-US" sz="5000" kern="1200">
                <a:solidFill>
                  <a:schemeClr val="accent1"/>
                </a:solidFill>
                <a:latin typeface="+mj-lt"/>
                <a:ea typeface="+mn-ea"/>
                <a:cs typeface="+mn-cs"/>
              </a:rPr>
              <a:t>MISSION</a:t>
            </a:r>
            <a:endParaRPr lang="en-US" sz="5000">
              <a:solidFill>
                <a:schemeClr val="accent1"/>
              </a:solidFill>
              <a:latin typeface="+mj-lt"/>
            </a:endParaRPr>
          </a:p>
        </p:txBody>
      </p:sp>
      <p:sp>
        <p:nvSpPr>
          <p:cNvPr id="19" name="TextBox 18">
            <a:extLst>
              <a:ext uri="{FF2B5EF4-FFF2-40B4-BE49-F238E27FC236}">
                <a16:creationId xmlns:a16="http://schemas.microsoft.com/office/drawing/2014/main" id="{93D853C6-344D-4656-ADA2-ECB37FCF8EB5}"/>
              </a:ext>
            </a:extLst>
          </p:cNvPr>
          <p:cNvSpPr txBox="1"/>
          <p:nvPr userDrawn="1"/>
        </p:nvSpPr>
        <p:spPr>
          <a:xfrm>
            <a:off x="3032916" y="2903852"/>
            <a:ext cx="8202565" cy="738664"/>
          </a:xfrm>
          <a:prstGeom prst="rect">
            <a:avLst/>
          </a:prstGeom>
          <a:noFill/>
        </p:spPr>
        <p:txBody>
          <a:bodyPr wrap="square" rtlCol="0">
            <a:spAutoFit/>
          </a:bodyPr>
          <a:lstStyle/>
          <a:p>
            <a:pPr lvl="0"/>
            <a:r>
              <a:rPr lang="en-US" sz="1400">
                <a:solidFill>
                  <a:schemeClr val="tx1"/>
                </a:solidFill>
                <a:latin typeface="Montserrat Medium" pitchFamily="2" charset="0"/>
              </a:rPr>
              <a:t>To protect, promote, and improve the physical and behavioral health and safety of all people in Nevada, equitably and regardless of circumstances, so they can live their safest, longest, healthiest, and happiest life. </a:t>
            </a:r>
          </a:p>
        </p:txBody>
      </p:sp>
      <p:sp>
        <p:nvSpPr>
          <p:cNvPr id="20" name="TextBox 19">
            <a:extLst>
              <a:ext uri="{FF2B5EF4-FFF2-40B4-BE49-F238E27FC236}">
                <a16:creationId xmlns:a16="http://schemas.microsoft.com/office/drawing/2014/main" id="{9FE61A21-F09F-4A27-87D0-F96BAE248A1F}"/>
              </a:ext>
            </a:extLst>
          </p:cNvPr>
          <p:cNvSpPr txBox="1"/>
          <p:nvPr userDrawn="1"/>
        </p:nvSpPr>
        <p:spPr>
          <a:xfrm>
            <a:off x="858728" y="3804116"/>
            <a:ext cx="2095500" cy="861774"/>
          </a:xfrm>
          <a:prstGeom prst="rect">
            <a:avLst/>
          </a:prstGeom>
          <a:noFill/>
        </p:spPr>
        <p:txBody>
          <a:bodyPr wrap="square" rtlCol="0">
            <a:spAutoFit/>
          </a:bodyPr>
          <a:lstStyle/>
          <a:p>
            <a:pPr lvl="0"/>
            <a:r>
              <a:rPr lang="en-US" sz="5000" kern="1200">
                <a:solidFill>
                  <a:schemeClr val="accent1"/>
                </a:solidFill>
                <a:latin typeface="+mj-lt"/>
                <a:ea typeface="+mn-ea"/>
                <a:cs typeface="+mn-cs"/>
              </a:rPr>
              <a:t>VISION</a:t>
            </a:r>
            <a:endParaRPr lang="en-US" sz="5000">
              <a:solidFill>
                <a:schemeClr val="accent1"/>
              </a:solidFill>
              <a:latin typeface="+mj-lt"/>
            </a:endParaRPr>
          </a:p>
        </p:txBody>
      </p:sp>
      <p:sp>
        <p:nvSpPr>
          <p:cNvPr id="21" name="TextBox 20">
            <a:extLst>
              <a:ext uri="{FF2B5EF4-FFF2-40B4-BE49-F238E27FC236}">
                <a16:creationId xmlns:a16="http://schemas.microsoft.com/office/drawing/2014/main" id="{03C8C3F8-02AA-4DCE-8447-A7F1BFC43FE7}"/>
              </a:ext>
            </a:extLst>
          </p:cNvPr>
          <p:cNvSpPr txBox="1"/>
          <p:nvPr userDrawn="1"/>
        </p:nvSpPr>
        <p:spPr>
          <a:xfrm>
            <a:off x="848218" y="4780734"/>
            <a:ext cx="2095500" cy="861774"/>
          </a:xfrm>
          <a:prstGeom prst="rect">
            <a:avLst/>
          </a:prstGeom>
          <a:noFill/>
        </p:spPr>
        <p:txBody>
          <a:bodyPr wrap="square" rtlCol="0">
            <a:spAutoFit/>
          </a:bodyPr>
          <a:lstStyle/>
          <a:p>
            <a:pPr lvl="0"/>
            <a:r>
              <a:rPr lang="en-US" sz="5000" kern="1200">
                <a:solidFill>
                  <a:schemeClr val="accent1"/>
                </a:solidFill>
                <a:latin typeface="+mj-lt"/>
                <a:ea typeface="+mn-ea"/>
                <a:cs typeface="+mn-cs"/>
              </a:rPr>
              <a:t>PURPOSE</a:t>
            </a:r>
            <a:endParaRPr lang="en-US" sz="5000">
              <a:solidFill>
                <a:schemeClr val="accent1"/>
              </a:solidFill>
              <a:latin typeface="+mj-lt"/>
            </a:endParaRPr>
          </a:p>
        </p:txBody>
      </p:sp>
      <p:sp>
        <p:nvSpPr>
          <p:cNvPr id="25" name="TextBox 24">
            <a:extLst>
              <a:ext uri="{FF2B5EF4-FFF2-40B4-BE49-F238E27FC236}">
                <a16:creationId xmlns:a16="http://schemas.microsoft.com/office/drawing/2014/main" id="{DD49A56E-94B7-4D48-AB4D-939B7F318D1C}"/>
              </a:ext>
            </a:extLst>
          </p:cNvPr>
          <p:cNvSpPr txBox="1"/>
          <p:nvPr userDrawn="1"/>
        </p:nvSpPr>
        <p:spPr>
          <a:xfrm>
            <a:off x="838200" y="1386649"/>
            <a:ext cx="7223233" cy="1200329"/>
          </a:xfrm>
          <a:prstGeom prst="rect">
            <a:avLst/>
          </a:prstGeom>
          <a:noFill/>
        </p:spPr>
        <p:txBody>
          <a:bodyPr wrap="square" rtlCol="0">
            <a:spAutoFit/>
          </a:bodyPr>
          <a:lstStyle/>
          <a:p>
            <a:r>
              <a:rPr lang="en-US" sz="7200" spc="200" baseline="0">
                <a:solidFill>
                  <a:schemeClr val="accent1"/>
                </a:solidFill>
                <a:latin typeface="+mj-lt"/>
              </a:rPr>
              <a:t>ABOUT DPBH</a:t>
            </a:r>
          </a:p>
        </p:txBody>
      </p:sp>
      <p:sp>
        <p:nvSpPr>
          <p:cNvPr id="22" name="TextBox 21">
            <a:extLst>
              <a:ext uri="{FF2B5EF4-FFF2-40B4-BE49-F238E27FC236}">
                <a16:creationId xmlns:a16="http://schemas.microsoft.com/office/drawing/2014/main" id="{048ECB31-EBF2-4DC0-B1E2-5F634EDD16E7}"/>
              </a:ext>
            </a:extLst>
          </p:cNvPr>
          <p:cNvSpPr txBox="1"/>
          <p:nvPr userDrawn="1"/>
        </p:nvSpPr>
        <p:spPr>
          <a:xfrm>
            <a:off x="3032916" y="3960548"/>
            <a:ext cx="8106313" cy="523220"/>
          </a:xfrm>
          <a:prstGeom prst="rect">
            <a:avLst/>
          </a:prstGeom>
          <a:noFill/>
        </p:spPr>
        <p:txBody>
          <a:bodyPr wrap="square" rtlCol="0">
            <a:spAutoFit/>
          </a:bodyPr>
          <a:lstStyle/>
          <a:p>
            <a:pPr lvl="0"/>
            <a:r>
              <a:rPr lang="en-US" sz="1400">
                <a:solidFill>
                  <a:schemeClr val="tx1"/>
                </a:solidFill>
                <a:latin typeface="Montserrat Medium" pitchFamily="2" charset="0"/>
              </a:rPr>
              <a:t>A Nevada where preventable health and safety issues no longer impact the opportunity for all people to live life in the best possible health.</a:t>
            </a:r>
          </a:p>
        </p:txBody>
      </p:sp>
      <p:sp>
        <p:nvSpPr>
          <p:cNvPr id="23" name="TextBox 22">
            <a:extLst>
              <a:ext uri="{FF2B5EF4-FFF2-40B4-BE49-F238E27FC236}">
                <a16:creationId xmlns:a16="http://schemas.microsoft.com/office/drawing/2014/main" id="{BC54397D-C3E2-4DFE-B2DF-1C30E6460CEC}"/>
              </a:ext>
            </a:extLst>
          </p:cNvPr>
          <p:cNvSpPr txBox="1"/>
          <p:nvPr userDrawn="1"/>
        </p:nvSpPr>
        <p:spPr>
          <a:xfrm>
            <a:off x="3032916" y="5045348"/>
            <a:ext cx="8515870" cy="307777"/>
          </a:xfrm>
          <a:prstGeom prst="rect">
            <a:avLst/>
          </a:prstGeom>
          <a:noFill/>
        </p:spPr>
        <p:txBody>
          <a:bodyPr wrap="square" rtlCol="0">
            <a:spAutoFit/>
          </a:bodyPr>
          <a:lstStyle/>
          <a:p>
            <a:pPr lvl="0"/>
            <a:r>
              <a:rPr lang="en-US" sz="1400">
                <a:solidFill>
                  <a:schemeClr val="tx1"/>
                </a:solidFill>
                <a:latin typeface="Montserrat Medium" pitchFamily="2" charset="0"/>
              </a:rPr>
              <a:t>To make everyone’s life healthier, happier, longer, and safer. </a:t>
            </a:r>
          </a:p>
        </p:txBody>
      </p:sp>
      <p:pic>
        <p:nvPicPr>
          <p:cNvPr id="14" name="Picture 13">
            <a:extLst>
              <a:ext uri="{FF2B5EF4-FFF2-40B4-BE49-F238E27FC236}">
                <a16:creationId xmlns:a16="http://schemas.microsoft.com/office/drawing/2014/main" id="{CC6A60EA-9B99-447D-A738-743B4DEE4F69}"/>
              </a:ext>
            </a:extLst>
          </p:cNvPr>
          <p:cNvPicPr>
            <a:picLocks noChangeAspect="1"/>
          </p:cNvPicPr>
          <p:nvPr userDrawn="1"/>
        </p:nvPicPr>
        <p:blipFill rotWithShape="1">
          <a:blip r:embed="rId4"/>
          <a:srcRect r="78854"/>
          <a:stretch/>
        </p:blipFill>
        <p:spPr>
          <a:xfrm>
            <a:off x="9610308" y="4647777"/>
            <a:ext cx="1113720" cy="1408800"/>
          </a:xfrm>
          <a:prstGeom prst="rect">
            <a:avLst/>
          </a:prstGeom>
        </p:spPr>
      </p:pic>
    </p:spTree>
    <p:extLst>
      <p:ext uri="{BB962C8B-B14F-4D97-AF65-F5344CB8AC3E}">
        <p14:creationId xmlns:p14="http://schemas.microsoft.com/office/powerpoint/2010/main" val="278674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565629"/>
            <a:ext cx="10515600" cy="3490640"/>
          </a:xfrm>
        </p:spPr>
        <p:txBody>
          <a:bodyPr/>
          <a:lstStyle>
            <a:lvl1pPr marL="457200" indent="-457200">
              <a:buFont typeface="+mj-lt"/>
              <a:buAutoNum type="arabicPeriod"/>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Agenda item 1</a:t>
            </a:r>
          </a:p>
          <a:p>
            <a:pPr lvl="0"/>
            <a:r>
              <a:rPr lang="en-US"/>
              <a:t>Agenda item 2</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12351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C9A5209-B0A0-4DAC-9C79-30839BB0C969}"/>
              </a:ext>
            </a:extLst>
          </p:cNvPr>
          <p:cNvSpPr txBox="1"/>
          <p:nvPr userDrawn="1"/>
        </p:nvSpPr>
        <p:spPr>
          <a:xfrm>
            <a:off x="838200" y="1235177"/>
            <a:ext cx="7212724" cy="1200329"/>
          </a:xfrm>
          <a:prstGeom prst="rect">
            <a:avLst/>
          </a:prstGeom>
          <a:noFill/>
        </p:spPr>
        <p:txBody>
          <a:bodyPr wrap="square" rtlCol="0">
            <a:spAutoFit/>
          </a:bodyPr>
          <a:lstStyle/>
          <a:p>
            <a:r>
              <a:rPr lang="en-US" sz="7200" spc="200" baseline="0">
                <a:solidFill>
                  <a:schemeClr val="accent1"/>
                </a:solidFill>
                <a:latin typeface="+mj-lt"/>
              </a:rPr>
              <a:t>AGENDA</a:t>
            </a:r>
          </a:p>
        </p:txBody>
      </p:sp>
    </p:spTree>
    <p:extLst>
      <p:ext uri="{BB962C8B-B14F-4D97-AF65-F5344CB8AC3E}">
        <p14:creationId xmlns:p14="http://schemas.microsoft.com/office/powerpoint/2010/main" val="336345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Yellow accent">
    <p:spTree>
      <p:nvGrpSpPr>
        <p:cNvPr id="1" name=""/>
        <p:cNvGrpSpPr/>
        <p:nvPr/>
      </p:nvGrpSpPr>
      <p:grpSpPr>
        <a:xfrm>
          <a:off x="0" y="0"/>
          <a:ext cx="0" cy="0"/>
          <a:chOff x="0" y="0"/>
          <a:chExt cx="0" cy="0"/>
        </a:xfrm>
      </p:grpSpPr>
      <p:pic>
        <p:nvPicPr>
          <p:cNvPr id="7" name="Picture 6" descr="Nevada Division of Public and Behavioral Health Logo">
            <a:extLst>
              <a:ext uri="{FF2B5EF4-FFF2-40B4-BE49-F238E27FC236}">
                <a16:creationId xmlns:a16="http://schemas.microsoft.com/office/drawing/2014/main" id="{02882ADE-1263-4632-B7C5-BB988C15CF5D}"/>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09" y="2048420"/>
            <a:ext cx="6730896" cy="1129755"/>
          </a:xfrm>
        </p:spPr>
        <p:txBody>
          <a:bodyPr>
            <a:normAutofit/>
          </a:bodyPr>
          <a:lstStyle>
            <a:lvl1pPr>
              <a:defRPr sz="7200" spc="200" baseline="0">
                <a:solidFill>
                  <a:schemeClr val="accent1"/>
                </a:solidFill>
              </a:defRPr>
            </a:lvl1pPr>
          </a:lstStyle>
          <a:p>
            <a:r>
              <a:rPr lang="en-US"/>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86A6794D-B1BE-4D7B-8790-2964EF4F02D7}"/>
              </a:ext>
            </a:extLst>
          </p:cNvPr>
          <p:cNvSpPr>
            <a:spLocks noGrp="1"/>
          </p:cNvSpPr>
          <p:nvPr>
            <p:ph type="body" sz="quarter" idx="13"/>
          </p:nvPr>
        </p:nvSpPr>
        <p:spPr>
          <a:xfrm>
            <a:off x="849313" y="3349625"/>
            <a:ext cx="10504487" cy="2754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60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10515600" cy="26789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7212724" cy="1129755"/>
          </a:xfrm>
        </p:spPr>
        <p:txBody>
          <a:bodyPr>
            <a:normAutofit/>
          </a:bodyPr>
          <a:lstStyle>
            <a:lvl1pPr>
              <a:defRPr sz="7200" spc="200" baseline="0">
                <a:solidFill>
                  <a:schemeClr val="accent1"/>
                </a:solidFill>
              </a:defRPr>
            </a:lvl1pPr>
          </a:lstStyle>
          <a:p>
            <a:r>
              <a:rPr lang="en-US"/>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7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Title and Content">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6AF024F-C7E0-4D06-BF6D-489199986500}"/>
              </a:ext>
            </a:extLst>
          </p:cNvPr>
          <p:cNvSpPr>
            <a:spLocks noGrp="1"/>
          </p:cNvSpPr>
          <p:nvPr>
            <p:ph type="title" hasCustomPrompt="1"/>
          </p:nvPr>
        </p:nvSpPr>
        <p:spPr>
          <a:xfrm>
            <a:off x="672947" y="552411"/>
            <a:ext cx="6752422" cy="1325563"/>
          </a:xfrm>
        </p:spPr>
        <p:txBody>
          <a:bodyPr/>
          <a:lstStyle>
            <a:lvl1pPr>
              <a:defRPr spc="200" baseline="0"/>
            </a:lvl1pPr>
          </a:lstStyle>
          <a:p>
            <a:r>
              <a:rPr lang="en-US"/>
              <a:t>SLIDE TITLE</a:t>
            </a:r>
          </a:p>
        </p:txBody>
      </p:sp>
      <p:sp>
        <p:nvSpPr>
          <p:cNvPr id="4" name="Slide Number Placeholder 3">
            <a:extLst>
              <a:ext uri="{FF2B5EF4-FFF2-40B4-BE49-F238E27FC236}">
                <a16:creationId xmlns:a16="http://schemas.microsoft.com/office/drawing/2014/main" id="{E2CFF10F-437D-41F7-83FA-9C68337BFBBA}"/>
              </a:ext>
            </a:extLst>
          </p:cNvPr>
          <p:cNvSpPr>
            <a:spLocks noGrp="1"/>
          </p:cNvSpPr>
          <p:nvPr>
            <p:ph type="sldNum" sz="quarter" idx="11"/>
          </p:nvPr>
        </p:nvSpPr>
        <p:spPr/>
        <p:txBody>
          <a:bodyPr/>
          <a:lstStyle>
            <a:lvl1pPr>
              <a:defRPr>
                <a:solidFill>
                  <a:schemeClr val="tx1"/>
                </a:solidFill>
              </a:defRPr>
            </a:lvl1pPr>
          </a:lstStyle>
          <a:p>
            <a:fld id="{7A3285ED-5E85-4370-8300-20A91DEF3646}" type="slidenum">
              <a:rPr lang="en-US" smtClean="0"/>
              <a:pPr/>
              <a:t>‹#›</a:t>
            </a:fld>
            <a:endParaRPr lang="en-US"/>
          </a:p>
        </p:txBody>
      </p:sp>
      <p:sp>
        <p:nvSpPr>
          <p:cNvPr id="10" name="Rectangle 9">
            <a:extLst>
              <a:ext uri="{FF2B5EF4-FFF2-40B4-BE49-F238E27FC236}">
                <a16:creationId xmlns:a16="http://schemas.microsoft.com/office/drawing/2014/main" id="{281F4AC8-DB9B-4F23-9D00-D230926ECBD7}"/>
              </a:ext>
            </a:extLst>
          </p:cNvPr>
          <p:cNvSpPr/>
          <p:nvPr userDrawn="1"/>
        </p:nvSpPr>
        <p:spPr>
          <a:xfrm>
            <a:off x="779008" y="64562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8CA7B1B-E228-4D49-B0E8-0155A5A133EE}"/>
              </a:ext>
            </a:extLst>
          </p:cNvPr>
          <p:cNvSpPr>
            <a:spLocks noGrp="1"/>
          </p:cNvSpPr>
          <p:nvPr>
            <p:ph type="body" sz="quarter" idx="13"/>
          </p:nvPr>
        </p:nvSpPr>
        <p:spPr>
          <a:xfrm>
            <a:off x="673100" y="2117725"/>
            <a:ext cx="10552113" cy="3922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00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9A3652-F50E-45DD-BFEF-E740FBBBE3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5047593" cy="267893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5047593" cy="1129755"/>
          </a:xfrm>
        </p:spPr>
        <p:txBody>
          <a:bodyPr>
            <a:normAutofit/>
          </a:bodyPr>
          <a:lstStyle>
            <a:lvl1pPr>
              <a:defRPr sz="7200" spc="200" baseline="0">
                <a:solidFill>
                  <a:schemeClr val="accent1"/>
                </a:solidFill>
              </a:defRPr>
            </a:lvl1pPr>
          </a:lstStyle>
          <a:p>
            <a:r>
              <a:rPr lang="en-US"/>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7A3285ED-5E85-4370-8300-20A91DEF3646}" type="slidenum">
              <a:rPr lang="en-US" smtClean="0"/>
              <a:pPr/>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528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Content,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345D8-06EF-4EF0-9BC0-00C736CB43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6654363" y="3387848"/>
            <a:ext cx="5169775" cy="2678931"/>
          </a:xfrm>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6664873" y="2058931"/>
            <a:ext cx="5169775" cy="1129755"/>
          </a:xfrm>
        </p:spPr>
        <p:txBody>
          <a:bodyPr>
            <a:normAutofit/>
          </a:bodyPr>
          <a:lstStyle>
            <a:lvl1pPr>
              <a:defRPr sz="7200" spc="200" baseline="0">
                <a:solidFill>
                  <a:schemeClr val="accent1"/>
                </a:solidFill>
              </a:defRPr>
            </a:lvl1pPr>
          </a:lstStyle>
          <a:p>
            <a:r>
              <a:rPr lang="en-US"/>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6751581" y="2027885"/>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53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1B35BC-DA0A-43D6-A99E-86C36FB5E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SLIDE TITLE</a:t>
            </a:r>
          </a:p>
        </p:txBody>
      </p:sp>
      <p:sp>
        <p:nvSpPr>
          <p:cNvPr id="3" name="Text Placeholder 2">
            <a:extLst>
              <a:ext uri="{FF2B5EF4-FFF2-40B4-BE49-F238E27FC236}">
                <a16:creationId xmlns:a16="http://schemas.microsoft.com/office/drawing/2014/main" id="{ACD2EDC9-AF42-43D7-B23F-22F02E301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TITLE: </a:t>
            </a:r>
            <a:r>
              <a:rPr lang="en-US" err="1"/>
              <a:t>Univers</a:t>
            </a:r>
            <a:r>
              <a:rPr lang="en-US"/>
              <a:t> LT Standard 59 Ultra Condensed in ALL CAPS  </a:t>
            </a:r>
          </a:p>
          <a:p>
            <a:pPr lvl="1"/>
            <a:r>
              <a:rPr lang="en-US"/>
              <a:t>BODY: Montserrat Medium</a:t>
            </a:r>
          </a:p>
          <a:p>
            <a:pPr lvl="2"/>
            <a:r>
              <a:rPr lang="en-US"/>
              <a:t>COLORS: Use theme colors (top row in color palette)</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4BFF936-A4D9-4F85-AC29-60A3B99F5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285ED-5E85-4370-8300-20A91DEF3646}" type="slidenum">
              <a:rPr lang="en-US" smtClean="0"/>
              <a:t>‹#›</a:t>
            </a:fld>
            <a:endParaRPr lang="en-US"/>
          </a:p>
        </p:txBody>
      </p:sp>
    </p:spTree>
    <p:extLst>
      <p:ext uri="{BB962C8B-B14F-4D97-AF65-F5344CB8AC3E}">
        <p14:creationId xmlns:p14="http://schemas.microsoft.com/office/powerpoint/2010/main" val="3018294404"/>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9" r:id="rId3"/>
    <p:sldLayoutId id="2147483667" r:id="rId4"/>
    <p:sldLayoutId id="2147483650" r:id="rId5"/>
    <p:sldLayoutId id="2147483658" r:id="rId6"/>
    <p:sldLayoutId id="2147483670" r:id="rId7"/>
    <p:sldLayoutId id="2147483659" r:id="rId8"/>
    <p:sldLayoutId id="2147483660" r:id="rId9"/>
    <p:sldLayoutId id="2147483651" r:id="rId10"/>
    <p:sldLayoutId id="2147483652" r:id="rId11"/>
    <p:sldLayoutId id="2147483661" r:id="rId12"/>
    <p:sldLayoutId id="2147483653" r:id="rId13"/>
    <p:sldLayoutId id="2147483662" r:id="rId14"/>
    <p:sldLayoutId id="2147483654" r:id="rId15"/>
    <p:sldLayoutId id="2147483655" r:id="rId16"/>
    <p:sldLayoutId id="2147483656" r:id="rId17"/>
    <p:sldLayoutId id="2147483657" r:id="rId18"/>
    <p:sldLayoutId id="2147483664" r:id="rId19"/>
    <p:sldLayoutId id="2147483665" r:id="rId20"/>
    <p:sldLayoutId id="2147483666" r:id="rId21"/>
    <p:sldLayoutId id="2147483668" r:id="rId22"/>
  </p:sldLayoutIdLst>
  <p:hf hdr="0" ftr="0" dt="0"/>
  <p:txStyles>
    <p:titleStyle>
      <a:lvl1pPr algn="l" defTabSz="914400" rtl="0" eaLnBrk="1" latinLnBrk="0" hangingPunct="1">
        <a:lnSpc>
          <a:spcPct val="90000"/>
        </a:lnSpc>
        <a:spcBef>
          <a:spcPct val="0"/>
        </a:spcBef>
        <a:buNone/>
        <a:defRPr sz="6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595959"/>
          </a:solidFill>
          <a:latin typeface="Montserrat Medium"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Montserrat Medium"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Montserrat Medium"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595959"/>
          </a:solidFill>
          <a:latin typeface="Montserrat Medium"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595959"/>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hyperlink" Target="mailto:s.cook@health.nv.gov" TargetMode="Externa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641E-CA07-4DC9-A679-1099D54237CE}"/>
              </a:ext>
            </a:extLst>
          </p:cNvPr>
          <p:cNvSpPr>
            <a:spLocks noGrp="1"/>
          </p:cNvSpPr>
          <p:nvPr>
            <p:ph type="ctrTitle"/>
          </p:nvPr>
        </p:nvSpPr>
        <p:spPr>
          <a:xfrm>
            <a:off x="995363" y="1406769"/>
            <a:ext cx="11196637" cy="1745437"/>
          </a:xfrm>
        </p:spPr>
        <p:txBody>
          <a:bodyPr/>
          <a:lstStyle/>
          <a:p>
            <a:r>
              <a:rPr lang="en-US" sz="5400"/>
              <a:t>Opioid Antagonist Medication Saturation Plan</a:t>
            </a:r>
          </a:p>
        </p:txBody>
      </p:sp>
      <p:sp>
        <p:nvSpPr>
          <p:cNvPr id="3" name="Text Placeholder 2">
            <a:extLst>
              <a:ext uri="{FF2B5EF4-FFF2-40B4-BE49-F238E27FC236}">
                <a16:creationId xmlns:a16="http://schemas.microsoft.com/office/drawing/2014/main" id="{EAAE5A45-6B23-47F6-86D5-55432D131B3F}"/>
              </a:ext>
            </a:extLst>
          </p:cNvPr>
          <p:cNvSpPr>
            <a:spLocks noGrp="1"/>
          </p:cNvSpPr>
          <p:nvPr>
            <p:ph type="body" sz="quarter" idx="11"/>
          </p:nvPr>
        </p:nvSpPr>
        <p:spPr>
          <a:xfrm>
            <a:off x="1176150" y="4347691"/>
            <a:ext cx="3747541" cy="498964"/>
          </a:xfrm>
        </p:spPr>
        <p:txBody>
          <a:bodyPr>
            <a:normAutofit fontScale="55000" lnSpcReduction="20000"/>
          </a:bodyPr>
          <a:lstStyle/>
          <a:p>
            <a:r>
              <a:rPr lang="en-US" dirty="0"/>
              <a:t>SAB Advisory Board Bi-Monthly Meeting</a:t>
            </a:r>
          </a:p>
          <a:p>
            <a:r>
              <a:rPr lang="en-US" dirty="0"/>
              <a:t>April 24, 2024</a:t>
            </a:r>
          </a:p>
        </p:txBody>
      </p:sp>
      <p:sp>
        <p:nvSpPr>
          <p:cNvPr id="4" name="Text Placeholder 3">
            <a:extLst>
              <a:ext uri="{FF2B5EF4-FFF2-40B4-BE49-F238E27FC236}">
                <a16:creationId xmlns:a16="http://schemas.microsoft.com/office/drawing/2014/main" id="{C0365913-002D-43E5-950D-E319819D3583}"/>
              </a:ext>
            </a:extLst>
          </p:cNvPr>
          <p:cNvSpPr>
            <a:spLocks noGrp="1"/>
          </p:cNvSpPr>
          <p:nvPr>
            <p:ph type="body" sz="quarter" idx="10"/>
          </p:nvPr>
        </p:nvSpPr>
        <p:spPr>
          <a:xfrm>
            <a:off x="1176150" y="3353277"/>
            <a:ext cx="8701380" cy="840235"/>
          </a:xfrm>
        </p:spPr>
        <p:txBody>
          <a:bodyPr>
            <a:normAutofit/>
          </a:bodyPr>
          <a:lstStyle/>
          <a:p>
            <a:pPr>
              <a:lnSpc>
                <a:spcPct val="120000"/>
              </a:lnSpc>
              <a:spcBef>
                <a:spcPts val="0"/>
              </a:spcBef>
            </a:pPr>
            <a:r>
              <a:rPr lang="en-US" sz="1400"/>
              <a:t>Breanne Van Dyne</a:t>
            </a:r>
          </a:p>
          <a:p>
            <a:pPr>
              <a:lnSpc>
                <a:spcPct val="120000"/>
              </a:lnSpc>
              <a:spcBef>
                <a:spcPts val="0"/>
              </a:spcBef>
            </a:pPr>
            <a:r>
              <a:rPr lang="en-US" sz="1400"/>
              <a:t>Section Manager, State Opioid Response </a:t>
            </a:r>
          </a:p>
          <a:p>
            <a:pPr>
              <a:lnSpc>
                <a:spcPct val="120000"/>
              </a:lnSpc>
              <a:spcBef>
                <a:spcPts val="0"/>
              </a:spcBef>
            </a:pPr>
            <a:r>
              <a:rPr lang="en-US" sz="1400"/>
              <a:t>Bureau of behavioral Health, Wellness and Prevention</a:t>
            </a:r>
          </a:p>
        </p:txBody>
      </p:sp>
    </p:spTree>
    <p:extLst>
      <p:ext uri="{BB962C8B-B14F-4D97-AF65-F5344CB8AC3E}">
        <p14:creationId xmlns:p14="http://schemas.microsoft.com/office/powerpoint/2010/main" val="4057905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3C6635-8F1F-4DD2-9829-70CCA68CA999}"/>
              </a:ext>
            </a:extLst>
          </p:cNvPr>
          <p:cNvSpPr>
            <a:spLocks noGrp="1"/>
          </p:cNvSpPr>
          <p:nvPr>
            <p:ph idx="1"/>
          </p:nvPr>
        </p:nvSpPr>
        <p:spPr/>
        <p:txBody>
          <a:bodyPr vert="horz" lIns="91440" tIns="45720" rIns="91440" bIns="45720" rtlCol="0" anchor="t">
            <a:normAutofit/>
          </a:bodyPr>
          <a:lstStyle/>
          <a:p>
            <a:pPr>
              <a:buAutoNum type="arabicPeriod"/>
            </a:pPr>
            <a:r>
              <a:rPr lang="en-US">
                <a:latin typeface="Montserrat Medium"/>
              </a:rPr>
              <a:t>Overview of the Plan</a:t>
            </a:r>
            <a:endParaRPr lang="en-US"/>
          </a:p>
          <a:p>
            <a:r>
              <a:rPr lang="en-US"/>
              <a:t>How’s Nevada Doing?</a:t>
            </a:r>
          </a:p>
          <a:p>
            <a:r>
              <a:rPr lang="en-US"/>
              <a:t>Opioid Antagonist Fund – Bulk Purchase Account</a:t>
            </a:r>
          </a:p>
          <a:p>
            <a:r>
              <a:rPr lang="en-US"/>
              <a:t>Expansion/Adaptation Plans </a:t>
            </a:r>
          </a:p>
          <a:p>
            <a:r>
              <a:rPr lang="en-US"/>
              <a:t>Questions</a:t>
            </a:r>
          </a:p>
        </p:txBody>
      </p:sp>
      <p:sp>
        <p:nvSpPr>
          <p:cNvPr id="3" name="Slide Number Placeholder 2">
            <a:extLst>
              <a:ext uri="{FF2B5EF4-FFF2-40B4-BE49-F238E27FC236}">
                <a16:creationId xmlns:a16="http://schemas.microsoft.com/office/drawing/2014/main" id="{76A33E17-3183-43FD-8ADD-92BABEAAC63D}"/>
              </a:ext>
            </a:extLst>
          </p:cNvPr>
          <p:cNvSpPr>
            <a:spLocks noGrp="1"/>
          </p:cNvSpPr>
          <p:nvPr>
            <p:ph type="sldNum" sz="quarter" idx="12"/>
          </p:nvPr>
        </p:nvSpPr>
        <p:spPr/>
        <p:txBody>
          <a:bodyPr/>
          <a:lstStyle/>
          <a:p>
            <a:fld id="{7A3285ED-5E85-4370-8300-20A91DEF3646}" type="slidenum">
              <a:rPr lang="en-US" smtClean="0"/>
              <a:t>2</a:t>
            </a:fld>
            <a:endParaRPr lang="en-US"/>
          </a:p>
        </p:txBody>
      </p:sp>
    </p:spTree>
    <p:extLst>
      <p:ext uri="{BB962C8B-B14F-4D97-AF65-F5344CB8AC3E}">
        <p14:creationId xmlns:p14="http://schemas.microsoft.com/office/powerpoint/2010/main" val="5859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46DD3-66D5-BEEB-614F-C7FE464BF1CE}"/>
              </a:ext>
            </a:extLst>
          </p:cNvPr>
          <p:cNvSpPr>
            <a:spLocks noGrp="1"/>
          </p:cNvSpPr>
          <p:nvPr>
            <p:ph type="title"/>
          </p:nvPr>
        </p:nvSpPr>
        <p:spPr>
          <a:xfrm>
            <a:off x="672947" y="552411"/>
            <a:ext cx="7245154" cy="1325563"/>
          </a:xfrm>
        </p:spPr>
        <p:txBody>
          <a:bodyPr>
            <a:noAutofit/>
          </a:bodyPr>
          <a:lstStyle/>
          <a:p>
            <a:r>
              <a:rPr lang="en-US" sz="4000"/>
              <a:t>Overview: Opioid Antagonist Medication Saturation Plan </a:t>
            </a:r>
          </a:p>
        </p:txBody>
      </p:sp>
      <p:sp>
        <p:nvSpPr>
          <p:cNvPr id="3" name="Slide Number Placeholder 2">
            <a:extLst>
              <a:ext uri="{FF2B5EF4-FFF2-40B4-BE49-F238E27FC236}">
                <a16:creationId xmlns:a16="http://schemas.microsoft.com/office/drawing/2014/main" id="{CA456298-387D-C843-6BA8-D48147B47772}"/>
              </a:ext>
            </a:extLst>
          </p:cNvPr>
          <p:cNvSpPr>
            <a:spLocks noGrp="1"/>
          </p:cNvSpPr>
          <p:nvPr>
            <p:ph type="sldNum" sz="quarter" idx="11"/>
          </p:nvPr>
        </p:nvSpPr>
        <p:spPr/>
        <p:txBody>
          <a:bodyPr/>
          <a:lstStyle/>
          <a:p>
            <a:fld id="{7A3285ED-5E85-4370-8300-20A91DEF3646}" type="slidenum">
              <a:rPr lang="en-US" smtClean="0"/>
              <a:t>3</a:t>
            </a:fld>
            <a:endParaRPr lang="en-US"/>
          </a:p>
        </p:txBody>
      </p:sp>
      <p:sp>
        <p:nvSpPr>
          <p:cNvPr id="5" name="Text Placeholder 4">
            <a:extLst>
              <a:ext uri="{FF2B5EF4-FFF2-40B4-BE49-F238E27FC236}">
                <a16:creationId xmlns:a16="http://schemas.microsoft.com/office/drawing/2014/main" id="{B5EDC1FF-EA26-CAC8-B655-BE4BB84A7848}"/>
              </a:ext>
            </a:extLst>
          </p:cNvPr>
          <p:cNvSpPr>
            <a:spLocks noGrp="1"/>
          </p:cNvSpPr>
          <p:nvPr>
            <p:ph type="body" sz="quarter" idx="13"/>
          </p:nvPr>
        </p:nvSpPr>
        <p:spPr>
          <a:xfrm>
            <a:off x="673100" y="2117724"/>
            <a:ext cx="10552113" cy="4238625"/>
          </a:xfrm>
        </p:spPr>
        <p:txBody>
          <a:bodyPr>
            <a:normAutofit/>
          </a:bodyPr>
          <a:lstStyle/>
          <a:p>
            <a:r>
              <a:rPr lang="en-US" b="0" i="0">
                <a:solidFill>
                  <a:srgbClr val="374151"/>
                </a:solidFill>
                <a:effectLst/>
                <a:latin typeface="+mn-lt"/>
              </a:rPr>
              <a:t>Published in 2022 </a:t>
            </a:r>
          </a:p>
          <a:p>
            <a:r>
              <a:rPr lang="en-US" b="0" i="0">
                <a:solidFill>
                  <a:srgbClr val="374151"/>
                </a:solidFill>
                <a:effectLst/>
                <a:latin typeface="+mn-lt"/>
              </a:rPr>
              <a:t>Saturation Goal: opioid antagonist present at 80% of witnessed overdoses.</a:t>
            </a:r>
          </a:p>
          <a:p>
            <a:pPr lvl="1"/>
            <a:r>
              <a:rPr lang="en-US" sz="2200" b="0" i="0">
                <a:solidFill>
                  <a:srgbClr val="374151"/>
                </a:solidFill>
                <a:effectLst/>
                <a:latin typeface="+mn-lt"/>
              </a:rPr>
              <a:t>115,000 doses annually</a:t>
            </a:r>
          </a:p>
          <a:p>
            <a:r>
              <a:rPr lang="en-US" b="0" i="0">
                <a:solidFill>
                  <a:srgbClr val="374151"/>
                </a:solidFill>
                <a:effectLst/>
                <a:latin typeface="+mn-lt"/>
              </a:rPr>
              <a:t>Targeted distribution and communication strategy</a:t>
            </a:r>
          </a:p>
          <a:p>
            <a:r>
              <a:rPr lang="en-US" b="0" i="0">
                <a:solidFill>
                  <a:srgbClr val="374151"/>
                </a:solidFill>
                <a:effectLst/>
                <a:latin typeface="+mn-lt"/>
              </a:rPr>
              <a:t>Leverage partnerships</a:t>
            </a:r>
          </a:p>
          <a:p>
            <a:r>
              <a:rPr lang="en-US" b="0" i="0" u="sng">
                <a:solidFill>
                  <a:srgbClr val="374151"/>
                </a:solidFill>
                <a:effectLst/>
                <a:latin typeface="+mn-lt"/>
              </a:rPr>
              <a:t>Goals and Activities:</a:t>
            </a:r>
            <a:endParaRPr lang="en-US" b="0" i="0">
              <a:solidFill>
                <a:srgbClr val="374151"/>
              </a:solidFill>
              <a:effectLst/>
              <a:latin typeface="+mn-lt"/>
            </a:endParaRPr>
          </a:p>
          <a:p>
            <a:pPr lvl="1"/>
            <a:r>
              <a:rPr lang="en-US" sz="2200" b="1">
                <a:solidFill>
                  <a:srgbClr val="374151"/>
                </a:solidFill>
                <a:effectLst/>
                <a:latin typeface="+mn-lt"/>
              </a:rPr>
              <a:t>Goal 1:</a:t>
            </a:r>
            <a:r>
              <a:rPr lang="en-US" sz="2200" b="0" i="0">
                <a:solidFill>
                  <a:srgbClr val="374151"/>
                </a:solidFill>
                <a:effectLst/>
                <a:latin typeface="+mn-lt"/>
              </a:rPr>
              <a:t> Increase distribution locations serving high-risk populations </a:t>
            </a:r>
          </a:p>
          <a:p>
            <a:pPr lvl="1"/>
            <a:r>
              <a:rPr lang="en-US" sz="2200" b="1" i="0">
                <a:solidFill>
                  <a:srgbClr val="374151"/>
                </a:solidFill>
                <a:effectLst/>
                <a:latin typeface="+mn-lt"/>
              </a:rPr>
              <a:t>Goal 2</a:t>
            </a:r>
            <a:r>
              <a:rPr lang="en-US" sz="2200" b="0" i="0">
                <a:solidFill>
                  <a:srgbClr val="374151"/>
                </a:solidFill>
                <a:effectLst/>
                <a:latin typeface="+mn-lt"/>
              </a:rPr>
              <a:t>: Enhance outreach and distribution to BIPOC populations </a:t>
            </a:r>
          </a:p>
          <a:p>
            <a:pPr lvl="1"/>
            <a:r>
              <a:rPr lang="en-US" sz="2200" b="1" i="0">
                <a:solidFill>
                  <a:srgbClr val="374151"/>
                </a:solidFill>
                <a:effectLst/>
                <a:latin typeface="+mn-lt"/>
              </a:rPr>
              <a:t>Goal 3</a:t>
            </a:r>
            <a:r>
              <a:rPr lang="en-US" sz="2200" b="0" i="0">
                <a:solidFill>
                  <a:srgbClr val="374151"/>
                </a:solidFill>
                <a:effectLst/>
                <a:latin typeface="+mn-lt"/>
              </a:rPr>
              <a:t>: Support state litigation efforts to reduce barriers to naloxone access</a:t>
            </a:r>
          </a:p>
        </p:txBody>
      </p:sp>
    </p:spTree>
    <p:extLst>
      <p:ext uri="{BB962C8B-B14F-4D97-AF65-F5344CB8AC3E}">
        <p14:creationId xmlns:p14="http://schemas.microsoft.com/office/powerpoint/2010/main" val="400681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F173B-86E8-1292-4943-CD890DEC9547}"/>
              </a:ext>
            </a:extLst>
          </p:cNvPr>
          <p:cNvSpPr>
            <a:spLocks noGrp="1"/>
          </p:cNvSpPr>
          <p:nvPr>
            <p:ph type="title"/>
          </p:nvPr>
        </p:nvSpPr>
        <p:spPr>
          <a:xfrm>
            <a:off x="838200" y="474007"/>
            <a:ext cx="7023538" cy="1325563"/>
          </a:xfrm>
        </p:spPr>
        <p:txBody>
          <a:bodyPr anchor="ctr">
            <a:normAutofit/>
          </a:bodyPr>
          <a:lstStyle/>
          <a:p>
            <a:r>
              <a:rPr lang="en-US" sz="4100"/>
              <a:t>How’s Nevada Doing?</a:t>
            </a:r>
          </a:p>
        </p:txBody>
      </p:sp>
      <p:sp>
        <p:nvSpPr>
          <p:cNvPr id="4" name="Text Placeholder 3">
            <a:extLst>
              <a:ext uri="{FF2B5EF4-FFF2-40B4-BE49-F238E27FC236}">
                <a16:creationId xmlns:a16="http://schemas.microsoft.com/office/drawing/2014/main" id="{12F3083A-7895-7B1B-FE45-8874872C1FD2}"/>
              </a:ext>
            </a:extLst>
          </p:cNvPr>
          <p:cNvSpPr>
            <a:spLocks noGrp="1"/>
          </p:cNvSpPr>
          <p:nvPr>
            <p:ph sz="half" idx="1"/>
          </p:nvPr>
        </p:nvSpPr>
        <p:spPr>
          <a:xfrm>
            <a:off x="838200" y="1799570"/>
            <a:ext cx="9908098" cy="720943"/>
          </a:xfrm>
        </p:spPr>
        <p:txBody>
          <a:bodyPr>
            <a:normAutofit lnSpcReduction="10000"/>
          </a:bodyPr>
          <a:lstStyle/>
          <a:p>
            <a:r>
              <a:rPr lang="en-US" sz="2400"/>
              <a:t>UNR CASAT – Distribution Site for most naloxone purchased at the State level</a:t>
            </a:r>
          </a:p>
          <a:p>
            <a:endParaRPr lang="en-US" sz="2400"/>
          </a:p>
          <a:p>
            <a:pPr marL="0" indent="0">
              <a:buNone/>
            </a:pPr>
            <a:endParaRPr lang="en-US" sz="2400"/>
          </a:p>
        </p:txBody>
      </p:sp>
      <p:sp>
        <p:nvSpPr>
          <p:cNvPr id="3" name="Slide Number Placeholder 2">
            <a:extLst>
              <a:ext uri="{FF2B5EF4-FFF2-40B4-BE49-F238E27FC236}">
                <a16:creationId xmlns:a16="http://schemas.microsoft.com/office/drawing/2014/main" id="{75539E42-FF86-701F-C9AD-78BA434C4C4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7A3285ED-5E85-4370-8300-20A91DEF3646}" type="slidenum">
              <a:rPr lang="en-US" smtClean="0"/>
              <a:pPr>
                <a:spcAft>
                  <a:spcPts val="600"/>
                </a:spcAft>
              </a:pPr>
              <a:t>4</a:t>
            </a:fld>
            <a:endParaRPr lang="en-US"/>
          </a:p>
        </p:txBody>
      </p:sp>
      <p:pic>
        <p:nvPicPr>
          <p:cNvPr id="6" name="Picture 5">
            <a:extLst>
              <a:ext uri="{FF2B5EF4-FFF2-40B4-BE49-F238E27FC236}">
                <a16:creationId xmlns:a16="http://schemas.microsoft.com/office/drawing/2014/main" id="{AF3D6097-D24D-4A28-4B06-E36E344F01E0}"/>
              </a:ext>
            </a:extLst>
          </p:cNvPr>
          <p:cNvPicPr>
            <a:picLocks noChangeAspect="1"/>
          </p:cNvPicPr>
          <p:nvPr/>
        </p:nvPicPr>
        <p:blipFill>
          <a:blip r:embed="rId3"/>
          <a:stretch>
            <a:fillRect/>
          </a:stretch>
        </p:blipFill>
        <p:spPr>
          <a:xfrm>
            <a:off x="369356" y="2776755"/>
            <a:ext cx="6266335" cy="3889136"/>
          </a:xfrm>
          <a:prstGeom prst="rect">
            <a:avLst/>
          </a:prstGeom>
        </p:spPr>
      </p:pic>
      <p:pic>
        <p:nvPicPr>
          <p:cNvPr id="8" name="Picture 7">
            <a:extLst>
              <a:ext uri="{FF2B5EF4-FFF2-40B4-BE49-F238E27FC236}">
                <a16:creationId xmlns:a16="http://schemas.microsoft.com/office/drawing/2014/main" id="{B3A5EC61-F835-7F09-921F-494C7798ED9A}"/>
              </a:ext>
            </a:extLst>
          </p:cNvPr>
          <p:cNvPicPr>
            <a:picLocks noChangeAspect="1"/>
          </p:cNvPicPr>
          <p:nvPr/>
        </p:nvPicPr>
        <p:blipFill>
          <a:blip r:embed="rId4"/>
          <a:stretch>
            <a:fillRect/>
          </a:stretch>
        </p:blipFill>
        <p:spPr>
          <a:xfrm>
            <a:off x="7346010" y="4027181"/>
            <a:ext cx="1957381" cy="2602166"/>
          </a:xfrm>
          <a:prstGeom prst="rect">
            <a:avLst/>
          </a:prstGeom>
        </p:spPr>
      </p:pic>
      <p:pic>
        <p:nvPicPr>
          <p:cNvPr id="10" name="Picture 9">
            <a:extLst>
              <a:ext uri="{FF2B5EF4-FFF2-40B4-BE49-F238E27FC236}">
                <a16:creationId xmlns:a16="http://schemas.microsoft.com/office/drawing/2014/main" id="{0980101B-2B64-417E-74F1-629DEF31261E}"/>
              </a:ext>
            </a:extLst>
          </p:cNvPr>
          <p:cNvPicPr>
            <a:picLocks noChangeAspect="1"/>
          </p:cNvPicPr>
          <p:nvPr/>
        </p:nvPicPr>
        <p:blipFill>
          <a:blip r:embed="rId5"/>
          <a:stretch>
            <a:fillRect/>
          </a:stretch>
        </p:blipFill>
        <p:spPr>
          <a:xfrm>
            <a:off x="7104534" y="2520740"/>
            <a:ext cx="3324689" cy="1467055"/>
          </a:xfrm>
          <a:prstGeom prst="rect">
            <a:avLst/>
          </a:prstGeom>
        </p:spPr>
      </p:pic>
    </p:spTree>
    <p:extLst>
      <p:ext uri="{BB962C8B-B14F-4D97-AF65-F5344CB8AC3E}">
        <p14:creationId xmlns:p14="http://schemas.microsoft.com/office/powerpoint/2010/main" val="1025155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F173B-86E8-1292-4943-CD890DEC9547}"/>
              </a:ext>
            </a:extLst>
          </p:cNvPr>
          <p:cNvSpPr>
            <a:spLocks noGrp="1"/>
          </p:cNvSpPr>
          <p:nvPr>
            <p:ph type="title"/>
          </p:nvPr>
        </p:nvSpPr>
        <p:spPr>
          <a:xfrm>
            <a:off x="838200" y="474007"/>
            <a:ext cx="7023538" cy="1325563"/>
          </a:xfrm>
        </p:spPr>
        <p:txBody>
          <a:bodyPr anchor="ctr">
            <a:normAutofit/>
          </a:bodyPr>
          <a:lstStyle/>
          <a:p>
            <a:r>
              <a:rPr lang="en-US" sz="4100"/>
              <a:t>Opioid Antagonist Fund – Bulk Purchase Account</a:t>
            </a:r>
          </a:p>
        </p:txBody>
      </p:sp>
      <p:sp>
        <p:nvSpPr>
          <p:cNvPr id="4" name="Text Placeholder 3">
            <a:extLst>
              <a:ext uri="{FF2B5EF4-FFF2-40B4-BE49-F238E27FC236}">
                <a16:creationId xmlns:a16="http://schemas.microsoft.com/office/drawing/2014/main" id="{12F3083A-7895-7B1B-FE45-8874872C1FD2}"/>
              </a:ext>
            </a:extLst>
          </p:cNvPr>
          <p:cNvSpPr>
            <a:spLocks noGrp="1"/>
          </p:cNvSpPr>
          <p:nvPr>
            <p:ph sz="half" idx="1"/>
          </p:nvPr>
        </p:nvSpPr>
        <p:spPr>
          <a:xfrm>
            <a:off x="838199" y="2055812"/>
            <a:ext cx="9908098" cy="3766147"/>
          </a:xfrm>
        </p:spPr>
        <p:txBody>
          <a:bodyPr>
            <a:normAutofit/>
          </a:bodyPr>
          <a:lstStyle/>
          <a:p>
            <a:r>
              <a:rPr lang="en-US" sz="2400"/>
              <a:t>Established by Assembly Bill 156 during the 2023 Nevada Legislative Session</a:t>
            </a:r>
          </a:p>
          <a:p>
            <a:r>
              <a:rPr lang="en-US" sz="2400"/>
              <a:t>Solely designated for purchasing opioid antagonists and associated distribution costs</a:t>
            </a:r>
          </a:p>
          <a:p>
            <a:r>
              <a:rPr lang="en-US" sz="2400"/>
              <a:t>The Division can receive funds from various sources</a:t>
            </a:r>
          </a:p>
          <a:p>
            <a:r>
              <a:rPr lang="en-US" sz="2400"/>
              <a:t>Exempt from the State Budget Act</a:t>
            </a:r>
          </a:p>
          <a:p>
            <a:r>
              <a:rPr lang="en-US" sz="2400"/>
              <a:t>A system will be created to track incoming requests and outgoing orders</a:t>
            </a:r>
          </a:p>
          <a:p>
            <a:r>
              <a:rPr lang="en-US" sz="2400"/>
              <a:t>Aligns with Opioid Antagonist Saturation Plan</a:t>
            </a:r>
          </a:p>
        </p:txBody>
      </p:sp>
      <p:sp>
        <p:nvSpPr>
          <p:cNvPr id="3" name="Slide Number Placeholder 2">
            <a:extLst>
              <a:ext uri="{FF2B5EF4-FFF2-40B4-BE49-F238E27FC236}">
                <a16:creationId xmlns:a16="http://schemas.microsoft.com/office/drawing/2014/main" id="{75539E42-FF86-701F-C9AD-78BA434C4C4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7A3285ED-5E85-4370-8300-20A91DEF3646}" type="slidenum">
              <a:rPr lang="en-US" smtClean="0"/>
              <a:pPr>
                <a:spcAft>
                  <a:spcPts val="600"/>
                </a:spcAft>
              </a:pPr>
              <a:t>5</a:t>
            </a:fld>
            <a:endParaRPr lang="en-US"/>
          </a:p>
        </p:txBody>
      </p:sp>
    </p:spTree>
    <p:extLst>
      <p:ext uri="{BB962C8B-B14F-4D97-AF65-F5344CB8AC3E}">
        <p14:creationId xmlns:p14="http://schemas.microsoft.com/office/powerpoint/2010/main" val="2621501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F173B-86E8-1292-4943-CD890DEC9547}"/>
              </a:ext>
            </a:extLst>
          </p:cNvPr>
          <p:cNvSpPr>
            <a:spLocks noGrp="1"/>
          </p:cNvSpPr>
          <p:nvPr>
            <p:ph type="title"/>
          </p:nvPr>
        </p:nvSpPr>
        <p:spPr>
          <a:xfrm>
            <a:off x="838200" y="474007"/>
            <a:ext cx="7023538" cy="1325563"/>
          </a:xfrm>
        </p:spPr>
        <p:txBody>
          <a:bodyPr anchor="ctr">
            <a:normAutofit/>
          </a:bodyPr>
          <a:lstStyle/>
          <a:p>
            <a:r>
              <a:rPr lang="en-US" sz="4100"/>
              <a:t>Plans for Expansion/Adaptation</a:t>
            </a:r>
          </a:p>
        </p:txBody>
      </p:sp>
      <p:sp>
        <p:nvSpPr>
          <p:cNvPr id="4" name="Text Placeholder 3">
            <a:extLst>
              <a:ext uri="{FF2B5EF4-FFF2-40B4-BE49-F238E27FC236}">
                <a16:creationId xmlns:a16="http://schemas.microsoft.com/office/drawing/2014/main" id="{12F3083A-7895-7B1B-FE45-8874872C1FD2}"/>
              </a:ext>
            </a:extLst>
          </p:cNvPr>
          <p:cNvSpPr>
            <a:spLocks noGrp="1"/>
          </p:cNvSpPr>
          <p:nvPr>
            <p:ph sz="half" idx="1"/>
          </p:nvPr>
        </p:nvSpPr>
        <p:spPr>
          <a:xfrm>
            <a:off x="838199" y="2055813"/>
            <a:ext cx="10115940" cy="4121150"/>
          </a:xfrm>
        </p:spPr>
        <p:txBody>
          <a:bodyPr>
            <a:normAutofit/>
          </a:bodyPr>
          <a:lstStyle/>
          <a:p>
            <a:r>
              <a:rPr lang="en-US" sz="2400"/>
              <a:t>Evolving opioid trends, emerging challenges, and feedback from stakeholders will inform updates to the Plan.</a:t>
            </a:r>
          </a:p>
          <a:p>
            <a:r>
              <a:rPr lang="en-US" sz="2400"/>
              <a:t> May incorporate more opioid antagonists in the future</a:t>
            </a:r>
          </a:p>
          <a:p>
            <a:pPr lvl="1"/>
            <a:r>
              <a:rPr lang="en-US" sz="2400"/>
              <a:t>Ex: </a:t>
            </a:r>
            <a:r>
              <a:rPr lang="en-US" sz="2400" err="1"/>
              <a:t>Nalmafene</a:t>
            </a:r>
            <a:r>
              <a:rPr lang="en-US" sz="2400"/>
              <a:t> (</a:t>
            </a:r>
            <a:r>
              <a:rPr lang="en-US" sz="2400" err="1"/>
              <a:t>Opvee</a:t>
            </a:r>
            <a:r>
              <a:rPr lang="en-US" sz="2400"/>
              <a:t>) and 8 mg naloxone (</a:t>
            </a:r>
            <a:r>
              <a:rPr lang="en-US" sz="2400" err="1"/>
              <a:t>Kloxxado</a:t>
            </a:r>
            <a:r>
              <a:rPr lang="en-US" sz="2400"/>
              <a:t>)</a:t>
            </a:r>
          </a:p>
          <a:p>
            <a:r>
              <a:rPr lang="en-US" sz="2400"/>
              <a:t>Community partner survey forthcoming</a:t>
            </a:r>
          </a:p>
          <a:p>
            <a:pPr lvl="1"/>
            <a:endParaRPr lang="en-US" sz="1500"/>
          </a:p>
        </p:txBody>
      </p:sp>
      <p:sp>
        <p:nvSpPr>
          <p:cNvPr id="3" name="Slide Number Placeholder 2">
            <a:extLst>
              <a:ext uri="{FF2B5EF4-FFF2-40B4-BE49-F238E27FC236}">
                <a16:creationId xmlns:a16="http://schemas.microsoft.com/office/drawing/2014/main" id="{75539E42-FF86-701F-C9AD-78BA434C4C4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7A3285ED-5E85-4370-8300-20A91DEF3646}" type="slidenum">
              <a:rPr lang="en-US" smtClean="0"/>
              <a:pPr>
                <a:spcAft>
                  <a:spcPts val="600"/>
                </a:spcAft>
              </a:pPr>
              <a:t>6</a:t>
            </a:fld>
            <a:endParaRPr lang="en-US"/>
          </a:p>
        </p:txBody>
      </p:sp>
    </p:spTree>
    <p:extLst>
      <p:ext uri="{BB962C8B-B14F-4D97-AF65-F5344CB8AC3E}">
        <p14:creationId xmlns:p14="http://schemas.microsoft.com/office/powerpoint/2010/main" val="304652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608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6B0580-7705-42B7-B5C4-66DD97832CE2}"/>
              </a:ext>
            </a:extLst>
          </p:cNvPr>
          <p:cNvSpPr>
            <a:spLocks noGrp="1"/>
          </p:cNvSpPr>
          <p:nvPr>
            <p:ph sz="half" idx="2"/>
          </p:nvPr>
        </p:nvSpPr>
        <p:spPr>
          <a:xfrm>
            <a:off x="1021081" y="2977061"/>
            <a:ext cx="5157787" cy="2419466"/>
          </a:xfrm>
        </p:spPr>
        <p:txBody>
          <a:bodyPr>
            <a:normAutofit/>
          </a:bodyPr>
          <a:lstStyle/>
          <a:p>
            <a:r>
              <a:rPr lang="en-US" sz="2000"/>
              <a:t>Breanne Van Dyne</a:t>
            </a:r>
          </a:p>
          <a:p>
            <a:r>
              <a:rPr lang="en-US" sz="2000"/>
              <a:t>Section Manager, Nevada State Opioid Response</a:t>
            </a:r>
          </a:p>
          <a:p>
            <a:r>
              <a:rPr lang="en-US" sz="2000"/>
              <a:t>Bureau of Behavioral Health Wellness and Prevention</a:t>
            </a:r>
          </a:p>
          <a:p>
            <a:r>
              <a:rPr lang="en-US" sz="2000">
                <a:hlinkClick r:id="rId2"/>
              </a:rPr>
              <a:t>bvandyne@health.nv.gov</a:t>
            </a:r>
            <a:r>
              <a:rPr lang="en-US" sz="2000"/>
              <a:t> </a:t>
            </a:r>
          </a:p>
        </p:txBody>
      </p:sp>
      <p:sp>
        <p:nvSpPr>
          <p:cNvPr id="3" name="Slide Number Placeholder 2">
            <a:extLst>
              <a:ext uri="{FF2B5EF4-FFF2-40B4-BE49-F238E27FC236}">
                <a16:creationId xmlns:a16="http://schemas.microsoft.com/office/drawing/2014/main" id="{034584F6-A7C0-464D-B0F0-E75620CF96B6}"/>
              </a:ext>
            </a:extLst>
          </p:cNvPr>
          <p:cNvSpPr>
            <a:spLocks noGrp="1"/>
          </p:cNvSpPr>
          <p:nvPr>
            <p:ph type="sldNum" sz="quarter" idx="12"/>
          </p:nvPr>
        </p:nvSpPr>
        <p:spPr/>
        <p:txBody>
          <a:bodyPr/>
          <a:lstStyle/>
          <a:p>
            <a:fld id="{7A3285ED-5E85-4370-8300-20A91DEF3646}" type="slidenum">
              <a:rPr lang="en-US" smtClean="0"/>
              <a:t>8</a:t>
            </a:fld>
            <a:endParaRPr lang="en-US"/>
          </a:p>
        </p:txBody>
      </p:sp>
      <p:sp>
        <p:nvSpPr>
          <p:cNvPr id="5" name="Text Placeholder 4">
            <a:extLst>
              <a:ext uri="{FF2B5EF4-FFF2-40B4-BE49-F238E27FC236}">
                <a16:creationId xmlns:a16="http://schemas.microsoft.com/office/drawing/2014/main" id="{8EBFD1C2-C62E-45D2-9095-F8159A11220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637104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09340"/>
      </p:ext>
    </p:extLst>
  </p:cSld>
  <p:clrMapOvr>
    <a:masterClrMapping/>
  </p:clrMapOvr>
</p:sld>
</file>

<file path=ppt/theme/theme1.xml><?xml version="1.0" encoding="utf-8"?>
<a:theme xmlns:a="http://schemas.openxmlformats.org/drawingml/2006/main" name="Office Theme">
  <a:themeElements>
    <a:clrScheme name="DPBH BRANDED COLORS">
      <a:dk1>
        <a:srgbClr val="595959"/>
      </a:dk1>
      <a:lt1>
        <a:sysClr val="window" lastClr="FFFFFF"/>
      </a:lt1>
      <a:dk2>
        <a:srgbClr val="00396B"/>
      </a:dk2>
      <a:lt2>
        <a:srgbClr val="E7E6E6"/>
      </a:lt2>
      <a:accent1>
        <a:srgbClr val="005B9E"/>
      </a:accent1>
      <a:accent2>
        <a:srgbClr val="939598"/>
      </a:accent2>
      <a:accent3>
        <a:srgbClr val="E1CB27"/>
      </a:accent3>
      <a:accent4>
        <a:srgbClr val="18ADA1"/>
      </a:accent4>
      <a:accent5>
        <a:srgbClr val="819067"/>
      </a:accent5>
      <a:accent6>
        <a:srgbClr val="B34F4F"/>
      </a:accent6>
      <a:hlink>
        <a:srgbClr val="005B9E"/>
      </a:hlink>
      <a:folHlink>
        <a:srgbClr val="595959"/>
      </a:folHlink>
    </a:clrScheme>
    <a:fontScheme name="DPBH Theme Fonts">
      <a:majorFont>
        <a:latin typeface="Univers LT Std 59 UltraCn"/>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BH PowerPoint Template 3.21.23" id="{C999D627-217C-475E-B2B1-E27052B94EEA}" vid="{29B7B416-2514-4FBE-9D46-73D235F605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umber xmlns="74666c5e-f7cc-4599-b255-32c3cfeac57e">1</Number>
    <TaxCatchAll xmlns="111a3afe-554a-4fad-88e5-e0dcc368c1f4" xsi:nil="true"/>
    <lcf76f155ced4ddcb4097134ff3c332f xmlns="74666c5e-f7cc-4599-b255-32c3cfeac5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EFB4887D849248A8A623155920E5E7" ma:contentTypeVersion="18" ma:contentTypeDescription="Create a new document." ma:contentTypeScope="" ma:versionID="a81e5a62ce03abbb867d6682b215c427">
  <xsd:schema xmlns:xsd="http://www.w3.org/2001/XMLSchema" xmlns:xs="http://www.w3.org/2001/XMLSchema" xmlns:p="http://schemas.microsoft.com/office/2006/metadata/properties" xmlns:ns2="74666c5e-f7cc-4599-b255-32c3cfeac57e" xmlns:ns3="111a3afe-554a-4fad-88e5-e0dcc368c1f4" targetNamespace="http://schemas.microsoft.com/office/2006/metadata/properties" ma:root="true" ma:fieldsID="e06c663a683cbecf8ef87093b390d63e" ns2:_="" ns3:_="">
    <xsd:import namespace="74666c5e-f7cc-4599-b255-32c3cfeac57e"/>
    <xsd:import namespace="111a3afe-554a-4fad-88e5-e0dcc368c1f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Numbe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66c5e-f7cc-4599-b255-32c3cfeac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13bb73f-e2d2-482b-8e61-3bf6a9fa62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Number" ma:index="23" nillable="true" ma:displayName="Number " ma:decimals="0" ma:default="1" ma:format="Dropdown" ma:internalName="Number" ma:percentage="FALSE">
      <xsd:simpleType>
        <xsd:restriction base="dms:Number"/>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1a3afe-554a-4fad-88e5-e0dcc368c1f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4d73ba5-ac26-4ee4-9d93-deb18c382b2f}" ma:internalName="TaxCatchAll" ma:showField="CatchAllData" ma:web="111a3afe-554a-4fad-88e5-e0dcc368c1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8DBCDC-F3E6-4C8C-9459-E2A02435E2A7}">
  <ds:schemaRefs>
    <ds:schemaRef ds:uri="111a3afe-554a-4fad-88e5-e0dcc368c1f4"/>
    <ds:schemaRef ds:uri="74666c5e-f7cc-4599-b255-32c3cfeac5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3C26CFC-AD79-4EFA-A550-079481D00EBD}">
  <ds:schemaRefs>
    <ds:schemaRef ds:uri="http://schemas.microsoft.com/sharepoint/v3/contenttype/forms"/>
  </ds:schemaRefs>
</ds:datastoreItem>
</file>

<file path=customXml/itemProps3.xml><?xml version="1.0" encoding="utf-8"?>
<ds:datastoreItem xmlns:ds="http://schemas.openxmlformats.org/officeDocument/2006/customXml" ds:itemID="{31D46ADF-6DC3-4BFD-BE8B-8A833E66118F}">
  <ds:schemaRefs>
    <ds:schemaRef ds:uri="111a3afe-554a-4fad-88e5-e0dcc368c1f4"/>
    <ds:schemaRef ds:uri="74666c5e-f7cc-4599-b255-32c3cfeac5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DHHS PowerPoint Template with DPBH Logo--Use When Presenting with other DHHS Divisions</Template>
  <TotalTime>0</TotalTime>
  <Words>879</Words>
  <Application>Microsoft Office PowerPoint</Application>
  <PresentationFormat>Widescreen</PresentationFormat>
  <Paragraphs>93</Paragraphs>
  <Slides>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Montserrat Medium</vt:lpstr>
      <vt:lpstr>Söhne</vt:lpstr>
      <vt:lpstr>Univers LT Std 59 UltraCn</vt:lpstr>
      <vt:lpstr>Office Theme</vt:lpstr>
      <vt:lpstr>Opioid Antagonist Medication Saturation Plan</vt:lpstr>
      <vt:lpstr>PowerPoint Presentation</vt:lpstr>
      <vt:lpstr>Overview: Opioid Antagonist Medication Saturation Plan </vt:lpstr>
      <vt:lpstr>How’s Nevada Doing?</vt:lpstr>
      <vt:lpstr>Opioid Antagonist Fund – Bulk Purchase Account</vt:lpstr>
      <vt:lpstr>Plans for Expansion/Adaptation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Cook</dc:creator>
  <cp:lastModifiedBy>Sonya Kemper</cp:lastModifiedBy>
  <cp:revision>3</cp:revision>
  <dcterms:created xsi:type="dcterms:W3CDTF">2023-11-01T14:50:46Z</dcterms:created>
  <dcterms:modified xsi:type="dcterms:W3CDTF">2024-03-11T22:15:29Z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0x010100C7EFB4887D849248A8A623155920E5E7</vt:lpwstr>
  </property>
  <property fmtid="{D5CDD505-2E9C-101B-9397-08002B2CF9AE}" pid="3" name="MediaServiceImageTags">
    <vt:lpwstr/>
  </property>
</Properties>
</file>